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3"/>
  </p:notesMasterIdLst>
  <p:sldIdLst>
    <p:sldId id="256" r:id="rId2"/>
    <p:sldId id="259" r:id="rId3"/>
    <p:sldId id="274" r:id="rId4"/>
    <p:sldId id="264" r:id="rId5"/>
    <p:sldId id="275" r:id="rId6"/>
    <p:sldId id="260" r:id="rId7"/>
    <p:sldId id="258" r:id="rId8"/>
    <p:sldId id="282" r:id="rId9"/>
    <p:sldId id="307" r:id="rId10"/>
    <p:sldId id="281" r:id="rId11"/>
    <p:sldId id="311" r:id="rId12"/>
    <p:sldId id="308" r:id="rId13"/>
    <p:sldId id="304" r:id="rId14"/>
    <p:sldId id="305" r:id="rId15"/>
    <p:sldId id="306" r:id="rId16"/>
    <p:sldId id="276" r:id="rId17"/>
    <p:sldId id="266" r:id="rId18"/>
    <p:sldId id="277" r:id="rId19"/>
    <p:sldId id="280" r:id="rId20"/>
    <p:sldId id="278" r:id="rId21"/>
    <p:sldId id="292" r:id="rId22"/>
    <p:sldId id="293" r:id="rId23"/>
    <p:sldId id="279" r:id="rId24"/>
    <p:sldId id="302" r:id="rId25"/>
    <p:sldId id="291" r:id="rId26"/>
    <p:sldId id="262" r:id="rId27"/>
    <p:sldId id="284" r:id="rId28"/>
    <p:sldId id="310" r:id="rId29"/>
    <p:sldId id="285" r:id="rId30"/>
    <p:sldId id="286" r:id="rId31"/>
    <p:sldId id="287" r:id="rId32"/>
    <p:sldId id="288" r:id="rId33"/>
    <p:sldId id="289" r:id="rId34"/>
    <p:sldId id="290" r:id="rId35"/>
    <p:sldId id="294" r:id="rId36"/>
    <p:sldId id="295" r:id="rId37"/>
    <p:sldId id="296" r:id="rId38"/>
    <p:sldId id="303" r:id="rId39"/>
    <p:sldId id="317" r:id="rId40"/>
    <p:sldId id="297" r:id="rId41"/>
    <p:sldId id="299" r:id="rId42"/>
    <p:sldId id="298" r:id="rId43"/>
    <p:sldId id="300" r:id="rId44"/>
    <p:sldId id="301" r:id="rId45"/>
    <p:sldId id="314" r:id="rId46"/>
    <p:sldId id="315" r:id="rId47"/>
    <p:sldId id="309" r:id="rId48"/>
    <p:sldId id="312" r:id="rId49"/>
    <p:sldId id="313" r:id="rId50"/>
    <p:sldId id="316" r:id="rId51"/>
    <p:sldId id="272" r:id="rId52"/>
  </p:sldIdLst>
  <p:sldSz cx="18288000" cy="10287000"/>
  <p:notesSz cx="6858000" cy="9144000"/>
  <p:embeddedFontLst>
    <p:embeddedFont>
      <p:font typeface="Canva Sans" panose="020B0604020202020204" charset="0"/>
      <p:regular r:id="rId54"/>
    </p:embeddedFont>
    <p:embeddedFont>
      <p:font typeface="DM Sans" pitchFamily="2" charset="0"/>
      <p:regular r:id="rId55"/>
      <p:bold r:id="rId56"/>
      <p:italic r:id="rId57"/>
      <p:boldItalic r:id="rId58"/>
    </p:embeddedFont>
    <p:embeddedFont>
      <p:font typeface="DM Sans Bold" charset="0"/>
      <p:regular r:id="rId59"/>
      <p:bold r:id="rId60"/>
    </p:embeddedFont>
    <p:embeddedFont>
      <p:font typeface="Open Sans" panose="020B0606030504020204" pitchFamily="34" charset="0"/>
      <p:regular r:id="rId61"/>
      <p:bold r:id="rId62"/>
      <p:italic r:id="rId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41" autoAdjust="0"/>
    <p:restoredTop sz="94622" autoAdjust="0"/>
  </p:normalViewPr>
  <p:slideViewPr>
    <p:cSldViewPr>
      <p:cViewPr varScale="1">
        <p:scale>
          <a:sx n="69" d="100"/>
          <a:sy n="69" d="100"/>
        </p:scale>
        <p:origin x="4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68D2DF-40AA-4C77-95D1-495234345A22}"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EDD214E3-8EA8-421C-AA2C-C92AFA0DE64B}">
      <dgm:prSet/>
      <dgm:spPr>
        <a:xfrm>
          <a:off x="77681" y="3060006"/>
          <a:ext cx="2418750" cy="720000"/>
        </a:xfrm>
        <a:prstGeom prst="rect">
          <a:avLst/>
        </a:prstGeom>
        <a:noFill/>
        <a:ln>
          <a:noFill/>
        </a:ln>
        <a:effectLst/>
      </dgm:spPr>
      <dgm:t>
        <a:bodyPr/>
        <a:lstStyle/>
        <a:p>
          <a:pPr>
            <a:lnSpc>
              <a:spcPct val="100000"/>
            </a:lnSpc>
            <a:buNone/>
            <a:defRPr cap="all"/>
          </a:pPr>
          <a:r>
            <a:rPr lang="en-US" cap="all">
              <a:solidFill>
                <a:srgbClr val="082444">
                  <a:hueOff val="0"/>
                  <a:satOff val="0"/>
                  <a:lumOff val="0"/>
                  <a:alphaOff val="0"/>
                </a:srgbClr>
              </a:solidFill>
              <a:latin typeface="Calibri" panose="020F0502020204030204"/>
              <a:ea typeface="+mn-ea"/>
              <a:cs typeface="+mn-cs"/>
            </a:rPr>
            <a:t>Evaluation  </a:t>
          </a:r>
        </a:p>
      </dgm:t>
    </dgm:pt>
    <dgm:pt modelId="{0D3EFA3D-5701-4890-891C-B16CFF339D19}" type="parTrans" cxnId="{7B91F656-C0A3-4E29-853E-F965A915E608}">
      <dgm:prSet/>
      <dgm:spPr/>
      <dgm:t>
        <a:bodyPr/>
        <a:lstStyle/>
        <a:p>
          <a:endParaRPr lang="en-US"/>
        </a:p>
      </dgm:t>
    </dgm:pt>
    <dgm:pt modelId="{07D116EC-48A0-4AD9-BB5B-2BAE1B37009B}" type="sibTrans" cxnId="{7B91F656-C0A3-4E29-853E-F965A915E608}">
      <dgm:prSet/>
      <dgm:spPr/>
      <dgm:t>
        <a:bodyPr/>
        <a:lstStyle/>
        <a:p>
          <a:endParaRPr lang="en-US"/>
        </a:p>
      </dgm:t>
    </dgm:pt>
    <dgm:pt modelId="{B7F1AD75-234A-4F75-AF05-19F595F65B62}">
      <dgm:prSet/>
      <dgm:spPr>
        <a:xfrm>
          <a:off x="2919712" y="3060006"/>
          <a:ext cx="2418750" cy="720000"/>
        </a:xfrm>
        <a:prstGeom prst="rect">
          <a:avLst/>
        </a:prstGeom>
        <a:noFill/>
        <a:ln>
          <a:noFill/>
        </a:ln>
        <a:effectLst/>
      </dgm:spPr>
      <dgm:t>
        <a:bodyPr/>
        <a:lstStyle/>
        <a:p>
          <a:pPr>
            <a:lnSpc>
              <a:spcPct val="100000"/>
            </a:lnSpc>
            <a:buNone/>
            <a:defRPr cap="all"/>
          </a:pPr>
          <a:r>
            <a:rPr lang="en-US" cap="all" dirty="0">
              <a:solidFill>
                <a:srgbClr val="082444">
                  <a:hueOff val="0"/>
                  <a:satOff val="0"/>
                  <a:lumOff val="0"/>
                  <a:alphaOff val="0"/>
                </a:srgbClr>
              </a:solidFill>
              <a:latin typeface="Calibri" panose="020F0502020204030204"/>
              <a:ea typeface="+mn-ea"/>
              <a:cs typeface="+mn-cs"/>
            </a:rPr>
            <a:t>Formal  complaint</a:t>
          </a:r>
        </a:p>
      </dgm:t>
    </dgm:pt>
    <dgm:pt modelId="{A536561C-ED7D-4ADA-955A-7555C0B430DE}" type="parTrans" cxnId="{3BB53FD8-A09D-4E26-A805-5D95366E3657}">
      <dgm:prSet/>
      <dgm:spPr/>
      <dgm:t>
        <a:bodyPr/>
        <a:lstStyle/>
        <a:p>
          <a:endParaRPr lang="en-US"/>
        </a:p>
      </dgm:t>
    </dgm:pt>
    <dgm:pt modelId="{72B9EA0D-E093-4182-B2EB-DA03656D55A4}" type="sibTrans" cxnId="{3BB53FD8-A09D-4E26-A805-5D95366E3657}">
      <dgm:prSet/>
      <dgm:spPr/>
      <dgm:t>
        <a:bodyPr/>
        <a:lstStyle/>
        <a:p>
          <a:endParaRPr lang="en-US"/>
        </a:p>
      </dgm:t>
    </dgm:pt>
    <dgm:pt modelId="{7C8BDB05-AC07-4C36-8B35-078F23A65DD1}">
      <dgm:prSet/>
      <dgm:spPr>
        <a:xfrm>
          <a:off x="5761743" y="3060006"/>
          <a:ext cx="2418750" cy="720000"/>
        </a:xfrm>
        <a:prstGeom prst="rect">
          <a:avLst/>
        </a:prstGeom>
        <a:noFill/>
        <a:ln>
          <a:noFill/>
        </a:ln>
        <a:effectLst/>
      </dgm:spPr>
      <dgm:t>
        <a:bodyPr/>
        <a:lstStyle/>
        <a:p>
          <a:pPr>
            <a:lnSpc>
              <a:spcPct val="100000"/>
            </a:lnSpc>
            <a:buNone/>
            <a:defRPr cap="all"/>
          </a:pPr>
          <a:r>
            <a:rPr lang="en-US" cap="all">
              <a:solidFill>
                <a:srgbClr val="082444">
                  <a:hueOff val="0"/>
                  <a:satOff val="0"/>
                  <a:lumOff val="0"/>
                  <a:alphaOff val="0"/>
                </a:srgbClr>
              </a:solidFill>
              <a:latin typeface="Calibri" panose="020F0502020204030204"/>
              <a:ea typeface="+mn-ea"/>
              <a:cs typeface="+mn-cs"/>
            </a:rPr>
            <a:t>Investigation </a:t>
          </a:r>
        </a:p>
      </dgm:t>
    </dgm:pt>
    <dgm:pt modelId="{39934717-108F-4097-9713-83CC1EF48B05}" type="parTrans" cxnId="{20EAEB5B-D31B-47E2-BCD7-47FC2DC43F6A}">
      <dgm:prSet/>
      <dgm:spPr/>
      <dgm:t>
        <a:bodyPr/>
        <a:lstStyle/>
        <a:p>
          <a:endParaRPr lang="en-US"/>
        </a:p>
      </dgm:t>
    </dgm:pt>
    <dgm:pt modelId="{E9BE7909-45E1-4216-9C1F-DBB6C1F957E4}" type="sibTrans" cxnId="{20EAEB5B-D31B-47E2-BCD7-47FC2DC43F6A}">
      <dgm:prSet/>
      <dgm:spPr/>
      <dgm:t>
        <a:bodyPr/>
        <a:lstStyle/>
        <a:p>
          <a:endParaRPr lang="en-US"/>
        </a:p>
      </dgm:t>
    </dgm:pt>
    <dgm:pt modelId="{B0154BF4-2870-46C0-B0F7-E11901FDEC41}" type="pres">
      <dgm:prSet presAssocID="{7C68D2DF-40AA-4C77-95D1-495234345A22}" presName="root" presStyleCnt="0">
        <dgm:presLayoutVars>
          <dgm:dir/>
          <dgm:resizeHandles val="exact"/>
        </dgm:presLayoutVars>
      </dgm:prSet>
      <dgm:spPr/>
    </dgm:pt>
    <dgm:pt modelId="{EB7D2E93-C9DF-40DA-82F5-F7FBC7FA47DB}" type="pres">
      <dgm:prSet presAssocID="{EDD214E3-8EA8-421C-AA2C-C92AFA0DE64B}" presName="compNode" presStyleCnt="0"/>
      <dgm:spPr/>
    </dgm:pt>
    <dgm:pt modelId="{60B9E21E-800B-4748-93D2-5B078E759E70}" type="pres">
      <dgm:prSet presAssocID="{EDD214E3-8EA8-421C-AA2C-C92AFA0DE64B}" presName="iconBgRect" presStyleLbl="bgShp" presStyleIdx="0" presStyleCnt="3"/>
      <dgm:spPr>
        <a:xfrm>
          <a:off x="549337" y="1125006"/>
          <a:ext cx="1475437" cy="1475437"/>
        </a:xfrm>
        <a:prstGeom prst="ellipse">
          <a:avLst/>
        </a:prstGeom>
        <a:solidFill>
          <a:srgbClr val="205075">
            <a:tint val="40000"/>
            <a:hueOff val="0"/>
            <a:satOff val="0"/>
            <a:lumOff val="0"/>
            <a:alphaOff val="0"/>
          </a:srgbClr>
        </a:solidFill>
        <a:ln>
          <a:noFill/>
        </a:ln>
        <a:effectLst/>
      </dgm:spPr>
    </dgm:pt>
    <dgm:pt modelId="{C9CC3EC2-C2F7-4BB3-A773-7F3AE13A379A}" type="pres">
      <dgm:prSet presAssocID="{EDD214E3-8EA8-421C-AA2C-C92AFA0DE64B}" presName="iconRect" presStyleLbl="node1" presStyleIdx="0" presStyleCnt="3"/>
      <dgm:spPr>
        <a:xfrm>
          <a:off x="863775" y="1439444"/>
          <a:ext cx="846562" cy="846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rgbClr val="0075DB">
              <a:hueOff val="0"/>
              <a:satOff val="0"/>
              <a:lumOff val="0"/>
              <a:alphaOff val="0"/>
            </a:srgbClr>
          </a:solidFill>
          <a:prstDash val="solid"/>
          <a:miter lim="800000"/>
        </a:ln>
        <a:effectLst/>
      </dgm:spPr>
      <dgm:extLst>
        <a:ext uri="{E40237B7-FDA0-4F09-8148-C483321AD2D9}">
          <dgm14:cNvPr xmlns:dgm14="http://schemas.microsoft.com/office/drawing/2010/diagram" id="0" name="" descr="Checkmark"/>
        </a:ext>
      </dgm:extLst>
    </dgm:pt>
    <dgm:pt modelId="{51754C30-B8D1-442F-BE69-299B55F68527}" type="pres">
      <dgm:prSet presAssocID="{EDD214E3-8EA8-421C-AA2C-C92AFA0DE64B}" presName="spaceRect" presStyleCnt="0"/>
      <dgm:spPr/>
    </dgm:pt>
    <dgm:pt modelId="{A2E21D0E-6300-416D-AC2C-41147401D4DE}" type="pres">
      <dgm:prSet presAssocID="{EDD214E3-8EA8-421C-AA2C-C92AFA0DE64B}" presName="textRect" presStyleLbl="revTx" presStyleIdx="0" presStyleCnt="3">
        <dgm:presLayoutVars>
          <dgm:chMax val="1"/>
          <dgm:chPref val="1"/>
        </dgm:presLayoutVars>
      </dgm:prSet>
      <dgm:spPr/>
    </dgm:pt>
    <dgm:pt modelId="{68E01BDB-14F4-4031-AD7E-7839DAE139EC}" type="pres">
      <dgm:prSet presAssocID="{07D116EC-48A0-4AD9-BB5B-2BAE1B37009B}" presName="sibTrans" presStyleCnt="0"/>
      <dgm:spPr/>
    </dgm:pt>
    <dgm:pt modelId="{2AE123F1-575D-4458-B897-458AF7C6D09A}" type="pres">
      <dgm:prSet presAssocID="{B7F1AD75-234A-4F75-AF05-19F595F65B62}" presName="compNode" presStyleCnt="0"/>
      <dgm:spPr/>
    </dgm:pt>
    <dgm:pt modelId="{3013D9C0-6A70-46BE-9BE5-1286C4CE86C7}" type="pres">
      <dgm:prSet presAssocID="{B7F1AD75-234A-4F75-AF05-19F595F65B62}" presName="iconBgRect" presStyleLbl="bgShp" presStyleIdx="1" presStyleCnt="3"/>
      <dgm:spPr>
        <a:xfrm>
          <a:off x="3391368" y="1125006"/>
          <a:ext cx="1475437" cy="1475437"/>
        </a:xfrm>
        <a:prstGeom prst="ellipse">
          <a:avLst/>
        </a:prstGeom>
        <a:solidFill>
          <a:srgbClr val="205075">
            <a:tint val="40000"/>
            <a:hueOff val="0"/>
            <a:satOff val="0"/>
            <a:lumOff val="0"/>
            <a:alphaOff val="0"/>
          </a:srgbClr>
        </a:solidFill>
        <a:ln>
          <a:noFill/>
        </a:ln>
        <a:effectLst/>
      </dgm:spPr>
    </dgm:pt>
    <dgm:pt modelId="{25DD0E84-F55C-47BE-9D81-DE6C2F35CE11}" type="pres">
      <dgm:prSet presAssocID="{B7F1AD75-234A-4F75-AF05-19F595F65B62}" presName="iconRect" presStyleLbl="node1" presStyleIdx="1" presStyleCnt="3"/>
      <dgm:spPr>
        <a:xfrm>
          <a:off x="3705806" y="1439444"/>
          <a:ext cx="846562" cy="846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rgbClr val="0075DB">
              <a:hueOff val="0"/>
              <a:satOff val="0"/>
              <a:lumOff val="0"/>
              <a:alphaOff val="0"/>
            </a:srgbClr>
          </a:solidFill>
          <a:prstDash val="solid"/>
          <a:miter lim="800000"/>
        </a:ln>
        <a:effectLst/>
      </dgm:spPr>
      <dgm:extLst>
        <a:ext uri="{E40237B7-FDA0-4F09-8148-C483321AD2D9}">
          <dgm14:cNvPr xmlns:dgm14="http://schemas.microsoft.com/office/drawing/2010/diagram" id="0" name="" descr="Warning"/>
        </a:ext>
      </dgm:extLst>
    </dgm:pt>
    <dgm:pt modelId="{6563ED1F-24F8-4C5A-A81C-5FB73BE3B1F8}" type="pres">
      <dgm:prSet presAssocID="{B7F1AD75-234A-4F75-AF05-19F595F65B62}" presName="spaceRect" presStyleCnt="0"/>
      <dgm:spPr/>
    </dgm:pt>
    <dgm:pt modelId="{B541B9F0-60DA-47EA-A095-C7046F871659}" type="pres">
      <dgm:prSet presAssocID="{B7F1AD75-234A-4F75-AF05-19F595F65B62}" presName="textRect" presStyleLbl="revTx" presStyleIdx="1" presStyleCnt="3">
        <dgm:presLayoutVars>
          <dgm:chMax val="1"/>
          <dgm:chPref val="1"/>
        </dgm:presLayoutVars>
      </dgm:prSet>
      <dgm:spPr/>
    </dgm:pt>
    <dgm:pt modelId="{6CE94250-8050-4994-A856-AB7574D47A99}" type="pres">
      <dgm:prSet presAssocID="{72B9EA0D-E093-4182-B2EB-DA03656D55A4}" presName="sibTrans" presStyleCnt="0"/>
      <dgm:spPr/>
    </dgm:pt>
    <dgm:pt modelId="{59401C8A-DDA8-4BE0-B5DE-9057B4708305}" type="pres">
      <dgm:prSet presAssocID="{7C8BDB05-AC07-4C36-8B35-078F23A65DD1}" presName="compNode" presStyleCnt="0"/>
      <dgm:spPr/>
    </dgm:pt>
    <dgm:pt modelId="{BC8C9CC2-707C-4997-A361-838F030A0E9E}" type="pres">
      <dgm:prSet presAssocID="{7C8BDB05-AC07-4C36-8B35-078F23A65DD1}" presName="iconBgRect" presStyleLbl="bgShp" presStyleIdx="2" presStyleCnt="3"/>
      <dgm:spPr>
        <a:xfrm>
          <a:off x="6233400" y="1125006"/>
          <a:ext cx="1475437" cy="1475437"/>
        </a:xfrm>
        <a:prstGeom prst="ellipse">
          <a:avLst/>
        </a:prstGeom>
        <a:solidFill>
          <a:srgbClr val="205075">
            <a:tint val="40000"/>
            <a:hueOff val="0"/>
            <a:satOff val="0"/>
            <a:lumOff val="0"/>
            <a:alphaOff val="0"/>
          </a:srgbClr>
        </a:solidFill>
        <a:ln>
          <a:noFill/>
        </a:ln>
        <a:effectLst/>
      </dgm:spPr>
    </dgm:pt>
    <dgm:pt modelId="{700F2327-9B04-4796-99D7-469388FDD3EB}" type="pres">
      <dgm:prSet presAssocID="{7C8BDB05-AC07-4C36-8B35-078F23A65DD1}" presName="iconRect" presStyleLbl="node1" presStyleIdx="2" presStyleCnt="3"/>
      <dgm:spPr>
        <a:xfrm>
          <a:off x="6547837" y="1439444"/>
          <a:ext cx="846562" cy="846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rgbClr val="0075DB">
              <a:hueOff val="0"/>
              <a:satOff val="0"/>
              <a:lumOff val="0"/>
              <a:alphaOff val="0"/>
            </a:srgbClr>
          </a:solidFill>
          <a:prstDash val="solid"/>
          <a:miter lim="800000"/>
        </a:ln>
        <a:effectLst/>
      </dgm:spPr>
      <dgm:extLst>
        <a:ext uri="{E40237B7-FDA0-4F09-8148-C483321AD2D9}">
          <dgm14:cNvPr xmlns:dgm14="http://schemas.microsoft.com/office/drawing/2010/diagram" id="0" name="" descr="Microscope"/>
        </a:ext>
      </dgm:extLst>
    </dgm:pt>
    <dgm:pt modelId="{45D5A001-9403-4C7C-AA7F-DD7134BEF3DB}" type="pres">
      <dgm:prSet presAssocID="{7C8BDB05-AC07-4C36-8B35-078F23A65DD1}" presName="spaceRect" presStyleCnt="0"/>
      <dgm:spPr/>
    </dgm:pt>
    <dgm:pt modelId="{05B775A7-551A-485A-8882-A3F73BFCD204}" type="pres">
      <dgm:prSet presAssocID="{7C8BDB05-AC07-4C36-8B35-078F23A65DD1}" presName="textRect" presStyleLbl="revTx" presStyleIdx="2" presStyleCnt="3">
        <dgm:presLayoutVars>
          <dgm:chMax val="1"/>
          <dgm:chPref val="1"/>
        </dgm:presLayoutVars>
      </dgm:prSet>
      <dgm:spPr/>
    </dgm:pt>
  </dgm:ptLst>
  <dgm:cxnLst>
    <dgm:cxn modelId="{5CC2B825-B04D-4129-A049-6EFB76455F6E}" type="presOf" srcId="{EDD214E3-8EA8-421C-AA2C-C92AFA0DE64B}" destId="{A2E21D0E-6300-416D-AC2C-41147401D4DE}" srcOrd="0" destOrd="0" presId="urn:microsoft.com/office/officeart/2018/5/layout/IconCircleLabelList"/>
    <dgm:cxn modelId="{BA7A1628-3ACA-4A87-88A9-D386FBD8D8BC}" type="presOf" srcId="{7C8BDB05-AC07-4C36-8B35-078F23A65DD1}" destId="{05B775A7-551A-485A-8882-A3F73BFCD204}" srcOrd="0" destOrd="0" presId="urn:microsoft.com/office/officeart/2018/5/layout/IconCircleLabelList"/>
    <dgm:cxn modelId="{A1FA5F2F-4730-4ACD-BF31-2B791FC899DD}" type="presOf" srcId="{7C68D2DF-40AA-4C77-95D1-495234345A22}" destId="{B0154BF4-2870-46C0-B0F7-E11901FDEC41}" srcOrd="0" destOrd="0" presId="urn:microsoft.com/office/officeart/2018/5/layout/IconCircleLabelList"/>
    <dgm:cxn modelId="{20EAEB5B-D31B-47E2-BCD7-47FC2DC43F6A}" srcId="{7C68D2DF-40AA-4C77-95D1-495234345A22}" destId="{7C8BDB05-AC07-4C36-8B35-078F23A65DD1}" srcOrd="2" destOrd="0" parTransId="{39934717-108F-4097-9713-83CC1EF48B05}" sibTransId="{E9BE7909-45E1-4216-9C1F-DBB6C1F957E4}"/>
    <dgm:cxn modelId="{7B91F656-C0A3-4E29-853E-F965A915E608}" srcId="{7C68D2DF-40AA-4C77-95D1-495234345A22}" destId="{EDD214E3-8EA8-421C-AA2C-C92AFA0DE64B}" srcOrd="0" destOrd="0" parTransId="{0D3EFA3D-5701-4890-891C-B16CFF339D19}" sibTransId="{07D116EC-48A0-4AD9-BB5B-2BAE1B37009B}"/>
    <dgm:cxn modelId="{2FB659C3-B9B6-435E-943C-7C0E67FFA7C1}" type="presOf" srcId="{B7F1AD75-234A-4F75-AF05-19F595F65B62}" destId="{B541B9F0-60DA-47EA-A095-C7046F871659}" srcOrd="0" destOrd="0" presId="urn:microsoft.com/office/officeart/2018/5/layout/IconCircleLabelList"/>
    <dgm:cxn modelId="{3BB53FD8-A09D-4E26-A805-5D95366E3657}" srcId="{7C68D2DF-40AA-4C77-95D1-495234345A22}" destId="{B7F1AD75-234A-4F75-AF05-19F595F65B62}" srcOrd="1" destOrd="0" parTransId="{A536561C-ED7D-4ADA-955A-7555C0B430DE}" sibTransId="{72B9EA0D-E093-4182-B2EB-DA03656D55A4}"/>
    <dgm:cxn modelId="{F1BFFA02-AEB0-4911-AEE3-34A7C6ED12D8}" type="presParOf" srcId="{B0154BF4-2870-46C0-B0F7-E11901FDEC41}" destId="{EB7D2E93-C9DF-40DA-82F5-F7FBC7FA47DB}" srcOrd="0" destOrd="0" presId="urn:microsoft.com/office/officeart/2018/5/layout/IconCircleLabelList"/>
    <dgm:cxn modelId="{F8068EE9-9EDE-4163-A71F-FAC72C120DE5}" type="presParOf" srcId="{EB7D2E93-C9DF-40DA-82F5-F7FBC7FA47DB}" destId="{60B9E21E-800B-4748-93D2-5B078E759E70}" srcOrd="0" destOrd="0" presId="urn:microsoft.com/office/officeart/2018/5/layout/IconCircleLabelList"/>
    <dgm:cxn modelId="{1466B281-48AF-43DE-8290-CAEA207AAAA1}" type="presParOf" srcId="{EB7D2E93-C9DF-40DA-82F5-F7FBC7FA47DB}" destId="{C9CC3EC2-C2F7-4BB3-A773-7F3AE13A379A}" srcOrd="1" destOrd="0" presId="urn:microsoft.com/office/officeart/2018/5/layout/IconCircleLabelList"/>
    <dgm:cxn modelId="{48F2FD01-6757-4276-A68B-F6FD6E790409}" type="presParOf" srcId="{EB7D2E93-C9DF-40DA-82F5-F7FBC7FA47DB}" destId="{51754C30-B8D1-442F-BE69-299B55F68527}" srcOrd="2" destOrd="0" presId="urn:microsoft.com/office/officeart/2018/5/layout/IconCircleLabelList"/>
    <dgm:cxn modelId="{10B9F804-BA5F-42EC-A1DD-620B1712CFD1}" type="presParOf" srcId="{EB7D2E93-C9DF-40DA-82F5-F7FBC7FA47DB}" destId="{A2E21D0E-6300-416D-AC2C-41147401D4DE}" srcOrd="3" destOrd="0" presId="urn:microsoft.com/office/officeart/2018/5/layout/IconCircleLabelList"/>
    <dgm:cxn modelId="{1CB49146-88A1-40E3-ABDB-67AFF61EFFC0}" type="presParOf" srcId="{B0154BF4-2870-46C0-B0F7-E11901FDEC41}" destId="{68E01BDB-14F4-4031-AD7E-7839DAE139EC}" srcOrd="1" destOrd="0" presId="urn:microsoft.com/office/officeart/2018/5/layout/IconCircleLabelList"/>
    <dgm:cxn modelId="{6937D91D-79EA-49E5-B863-75AD360CBF0C}" type="presParOf" srcId="{B0154BF4-2870-46C0-B0F7-E11901FDEC41}" destId="{2AE123F1-575D-4458-B897-458AF7C6D09A}" srcOrd="2" destOrd="0" presId="urn:microsoft.com/office/officeart/2018/5/layout/IconCircleLabelList"/>
    <dgm:cxn modelId="{423E3DDA-AD8B-4759-B9A8-D7D5B2BF40B4}" type="presParOf" srcId="{2AE123F1-575D-4458-B897-458AF7C6D09A}" destId="{3013D9C0-6A70-46BE-9BE5-1286C4CE86C7}" srcOrd="0" destOrd="0" presId="urn:microsoft.com/office/officeart/2018/5/layout/IconCircleLabelList"/>
    <dgm:cxn modelId="{33889302-1224-476C-87E4-CC431686CF64}" type="presParOf" srcId="{2AE123F1-575D-4458-B897-458AF7C6D09A}" destId="{25DD0E84-F55C-47BE-9D81-DE6C2F35CE11}" srcOrd="1" destOrd="0" presId="urn:microsoft.com/office/officeart/2018/5/layout/IconCircleLabelList"/>
    <dgm:cxn modelId="{D303CA7E-BE52-4A6A-A9A8-393F2FAAD546}" type="presParOf" srcId="{2AE123F1-575D-4458-B897-458AF7C6D09A}" destId="{6563ED1F-24F8-4C5A-A81C-5FB73BE3B1F8}" srcOrd="2" destOrd="0" presId="urn:microsoft.com/office/officeart/2018/5/layout/IconCircleLabelList"/>
    <dgm:cxn modelId="{875D1572-58F2-4987-BBDD-27FEA4007AC2}" type="presParOf" srcId="{2AE123F1-575D-4458-B897-458AF7C6D09A}" destId="{B541B9F0-60DA-47EA-A095-C7046F871659}" srcOrd="3" destOrd="0" presId="urn:microsoft.com/office/officeart/2018/5/layout/IconCircleLabelList"/>
    <dgm:cxn modelId="{7CD085BD-49EB-4766-B563-6B375234F78E}" type="presParOf" srcId="{B0154BF4-2870-46C0-B0F7-E11901FDEC41}" destId="{6CE94250-8050-4994-A856-AB7574D47A99}" srcOrd="3" destOrd="0" presId="urn:microsoft.com/office/officeart/2018/5/layout/IconCircleLabelList"/>
    <dgm:cxn modelId="{4EB92E4B-97AB-41E8-9151-5E427644589E}" type="presParOf" srcId="{B0154BF4-2870-46C0-B0F7-E11901FDEC41}" destId="{59401C8A-DDA8-4BE0-B5DE-9057B4708305}" srcOrd="4" destOrd="0" presId="urn:microsoft.com/office/officeart/2018/5/layout/IconCircleLabelList"/>
    <dgm:cxn modelId="{DF64A2A2-07AE-47F2-9C0B-703384AEB331}" type="presParOf" srcId="{59401C8A-DDA8-4BE0-B5DE-9057B4708305}" destId="{BC8C9CC2-707C-4997-A361-838F030A0E9E}" srcOrd="0" destOrd="0" presId="urn:microsoft.com/office/officeart/2018/5/layout/IconCircleLabelList"/>
    <dgm:cxn modelId="{7A403FF7-B8BB-4067-91B9-740EFB44FEB5}" type="presParOf" srcId="{59401C8A-DDA8-4BE0-B5DE-9057B4708305}" destId="{700F2327-9B04-4796-99D7-469388FDD3EB}" srcOrd="1" destOrd="0" presId="urn:microsoft.com/office/officeart/2018/5/layout/IconCircleLabelList"/>
    <dgm:cxn modelId="{EAA01016-5902-4EBB-A0DE-0A62C2036105}" type="presParOf" srcId="{59401C8A-DDA8-4BE0-B5DE-9057B4708305}" destId="{45D5A001-9403-4C7C-AA7F-DD7134BEF3DB}" srcOrd="2" destOrd="0" presId="urn:microsoft.com/office/officeart/2018/5/layout/IconCircleLabelList"/>
    <dgm:cxn modelId="{5F85A6A3-4F6D-4578-9729-48BD11F82971}" type="presParOf" srcId="{59401C8A-DDA8-4BE0-B5DE-9057B4708305}" destId="{05B775A7-551A-485A-8882-A3F73BFCD204}"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B9E21E-800B-4748-93D2-5B078E759E70}">
      <dsp:nvSpPr>
        <dsp:cNvPr id="0" name=""/>
        <dsp:cNvSpPr/>
      </dsp:nvSpPr>
      <dsp:spPr>
        <a:xfrm>
          <a:off x="1026682" y="1610805"/>
          <a:ext cx="2196000" cy="2196000"/>
        </a:xfrm>
        <a:prstGeom prst="ellipse">
          <a:avLst/>
        </a:prstGeom>
        <a:solidFill>
          <a:srgbClr val="205075">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C9CC3EC2-C2F7-4BB3-A773-7F3AE13A379A}">
      <dsp:nvSpPr>
        <dsp:cNvPr id="0" name=""/>
        <dsp:cNvSpPr/>
      </dsp:nvSpPr>
      <dsp:spPr>
        <a:xfrm>
          <a:off x="1494682" y="2078805"/>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rgbClr val="0075DB">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E21D0E-6300-416D-AC2C-41147401D4DE}">
      <dsp:nvSpPr>
        <dsp:cNvPr id="0" name=""/>
        <dsp:cNvSpPr/>
      </dsp:nvSpPr>
      <dsp:spPr>
        <a:xfrm>
          <a:off x="324682" y="4490805"/>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100000"/>
            </a:lnSpc>
            <a:spcBef>
              <a:spcPct val="0"/>
            </a:spcBef>
            <a:spcAft>
              <a:spcPct val="35000"/>
            </a:spcAft>
            <a:buNone/>
            <a:defRPr cap="all"/>
          </a:pPr>
          <a:r>
            <a:rPr lang="en-US" sz="3100" kern="1200" cap="all">
              <a:solidFill>
                <a:srgbClr val="082444">
                  <a:hueOff val="0"/>
                  <a:satOff val="0"/>
                  <a:lumOff val="0"/>
                  <a:alphaOff val="0"/>
                </a:srgbClr>
              </a:solidFill>
              <a:latin typeface="Calibri" panose="020F0502020204030204"/>
              <a:ea typeface="+mn-ea"/>
              <a:cs typeface="+mn-cs"/>
            </a:rPr>
            <a:t>Evaluation  </a:t>
          </a:r>
        </a:p>
      </dsp:txBody>
      <dsp:txXfrm>
        <a:off x="324682" y="4490805"/>
        <a:ext cx="3600000" cy="720000"/>
      </dsp:txXfrm>
    </dsp:sp>
    <dsp:sp modelId="{3013D9C0-6A70-46BE-9BE5-1286C4CE86C7}">
      <dsp:nvSpPr>
        <dsp:cNvPr id="0" name=""/>
        <dsp:cNvSpPr/>
      </dsp:nvSpPr>
      <dsp:spPr>
        <a:xfrm>
          <a:off x="5256682" y="1610805"/>
          <a:ext cx="2196000" cy="2196000"/>
        </a:xfrm>
        <a:prstGeom prst="ellipse">
          <a:avLst/>
        </a:prstGeom>
        <a:solidFill>
          <a:srgbClr val="205075">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25DD0E84-F55C-47BE-9D81-DE6C2F35CE11}">
      <dsp:nvSpPr>
        <dsp:cNvPr id="0" name=""/>
        <dsp:cNvSpPr/>
      </dsp:nvSpPr>
      <dsp:spPr>
        <a:xfrm>
          <a:off x="5724682" y="2078805"/>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rgbClr val="0075DB">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41B9F0-60DA-47EA-A095-C7046F871659}">
      <dsp:nvSpPr>
        <dsp:cNvPr id="0" name=""/>
        <dsp:cNvSpPr/>
      </dsp:nvSpPr>
      <dsp:spPr>
        <a:xfrm>
          <a:off x="4554682" y="4490805"/>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100000"/>
            </a:lnSpc>
            <a:spcBef>
              <a:spcPct val="0"/>
            </a:spcBef>
            <a:spcAft>
              <a:spcPct val="35000"/>
            </a:spcAft>
            <a:buNone/>
            <a:defRPr cap="all"/>
          </a:pPr>
          <a:r>
            <a:rPr lang="en-US" sz="3100" kern="1200" cap="all" dirty="0">
              <a:solidFill>
                <a:srgbClr val="082444">
                  <a:hueOff val="0"/>
                  <a:satOff val="0"/>
                  <a:lumOff val="0"/>
                  <a:alphaOff val="0"/>
                </a:srgbClr>
              </a:solidFill>
              <a:latin typeface="Calibri" panose="020F0502020204030204"/>
              <a:ea typeface="+mn-ea"/>
              <a:cs typeface="+mn-cs"/>
            </a:rPr>
            <a:t>Formal  complaint</a:t>
          </a:r>
        </a:p>
      </dsp:txBody>
      <dsp:txXfrm>
        <a:off x="4554682" y="4490805"/>
        <a:ext cx="3600000" cy="720000"/>
      </dsp:txXfrm>
    </dsp:sp>
    <dsp:sp modelId="{BC8C9CC2-707C-4997-A361-838F030A0E9E}">
      <dsp:nvSpPr>
        <dsp:cNvPr id="0" name=""/>
        <dsp:cNvSpPr/>
      </dsp:nvSpPr>
      <dsp:spPr>
        <a:xfrm>
          <a:off x="9486682" y="1610805"/>
          <a:ext cx="2196000" cy="2196000"/>
        </a:xfrm>
        <a:prstGeom prst="ellipse">
          <a:avLst/>
        </a:prstGeom>
        <a:solidFill>
          <a:srgbClr val="205075">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700F2327-9B04-4796-99D7-469388FDD3EB}">
      <dsp:nvSpPr>
        <dsp:cNvPr id="0" name=""/>
        <dsp:cNvSpPr/>
      </dsp:nvSpPr>
      <dsp:spPr>
        <a:xfrm>
          <a:off x="9954682" y="2078805"/>
          <a:ext cx="1260000" cy="126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rgbClr val="0075DB">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B775A7-551A-485A-8882-A3F73BFCD204}">
      <dsp:nvSpPr>
        <dsp:cNvPr id="0" name=""/>
        <dsp:cNvSpPr/>
      </dsp:nvSpPr>
      <dsp:spPr>
        <a:xfrm>
          <a:off x="8784682" y="4490805"/>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100000"/>
            </a:lnSpc>
            <a:spcBef>
              <a:spcPct val="0"/>
            </a:spcBef>
            <a:spcAft>
              <a:spcPct val="35000"/>
            </a:spcAft>
            <a:buNone/>
            <a:defRPr cap="all"/>
          </a:pPr>
          <a:r>
            <a:rPr lang="en-US" sz="3100" kern="1200" cap="all">
              <a:solidFill>
                <a:srgbClr val="082444">
                  <a:hueOff val="0"/>
                  <a:satOff val="0"/>
                  <a:lumOff val="0"/>
                  <a:alphaOff val="0"/>
                </a:srgbClr>
              </a:solidFill>
              <a:latin typeface="Calibri" panose="020F0502020204030204"/>
              <a:ea typeface="+mn-ea"/>
              <a:cs typeface="+mn-cs"/>
            </a:rPr>
            <a:t>Investigation </a:t>
          </a:r>
        </a:p>
      </dsp:txBody>
      <dsp:txXfrm>
        <a:off x="8784682" y="4490805"/>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1D7F0-7CB6-42B3-A5CC-E2BFCBFB8B74}" type="datetimeFigureOut">
              <a:rPr lang="en-US" smtClean="0"/>
              <a:t>1/30/2025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61CB6D-86E8-4F27-AF01-3D49CBBD6ACE}" type="slidenum">
              <a:rPr lang="en-US" smtClean="0"/>
              <a:t>‹#›</a:t>
            </a:fld>
            <a:endParaRPr lang="en-US"/>
          </a:p>
        </p:txBody>
      </p:sp>
    </p:spTree>
    <p:extLst>
      <p:ext uri="{BB962C8B-B14F-4D97-AF65-F5344CB8AC3E}">
        <p14:creationId xmlns:p14="http://schemas.microsoft.com/office/powerpoint/2010/main" val="4206947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61CB6D-86E8-4F27-AF01-3D49CBBD6ACE}" type="slidenum">
              <a:rPr lang="en-US" smtClean="0"/>
              <a:t>7</a:t>
            </a:fld>
            <a:endParaRPr lang="en-US"/>
          </a:p>
        </p:txBody>
      </p:sp>
    </p:spTree>
    <p:extLst>
      <p:ext uri="{BB962C8B-B14F-4D97-AF65-F5344CB8AC3E}">
        <p14:creationId xmlns:p14="http://schemas.microsoft.com/office/powerpoint/2010/main" val="4159516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a:t>
            </a:r>
          </a:p>
        </p:txBody>
      </p:sp>
      <p:sp>
        <p:nvSpPr>
          <p:cNvPr id="4" name="Slide Number Placeholder 3"/>
          <p:cNvSpPr>
            <a:spLocks noGrp="1"/>
          </p:cNvSpPr>
          <p:nvPr>
            <p:ph type="sldNum" sz="quarter" idx="5"/>
          </p:nvPr>
        </p:nvSpPr>
        <p:spPr/>
        <p:txBody>
          <a:bodyPr/>
          <a:lstStyle/>
          <a:p>
            <a:fld id="{4E61CB6D-86E8-4F27-AF01-3D49CBBD6ACE}" type="slidenum">
              <a:rPr lang="en-US" smtClean="0"/>
              <a:t>39</a:t>
            </a:fld>
            <a:endParaRPr lang="en-US"/>
          </a:p>
        </p:txBody>
      </p:sp>
    </p:spTree>
    <p:extLst>
      <p:ext uri="{BB962C8B-B14F-4D97-AF65-F5344CB8AC3E}">
        <p14:creationId xmlns:p14="http://schemas.microsoft.com/office/powerpoint/2010/main" val="1366736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61CB6D-86E8-4F27-AF01-3D49CBBD6ACE}" type="slidenum">
              <a:rPr lang="en-US" smtClean="0"/>
              <a:t>48</a:t>
            </a:fld>
            <a:endParaRPr lang="en-US"/>
          </a:p>
        </p:txBody>
      </p:sp>
    </p:spTree>
    <p:extLst>
      <p:ext uri="{BB962C8B-B14F-4D97-AF65-F5344CB8AC3E}">
        <p14:creationId xmlns:p14="http://schemas.microsoft.com/office/powerpoint/2010/main" val="2555115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C619D-7A5B-EE3B-7C51-A3928D6FA1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9F14CD-889B-2586-375B-4293462ED8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9BB373-E5C6-3035-52C5-240C5D7209BA}"/>
              </a:ext>
            </a:extLst>
          </p:cNvPr>
          <p:cNvSpPr>
            <a:spLocks noGrp="1"/>
          </p:cNvSpPr>
          <p:nvPr>
            <p:ph type="body" idx="1"/>
          </p:nvPr>
        </p:nvSpPr>
        <p:spPr/>
        <p:txBody>
          <a:bodyPr/>
          <a:lstStyle/>
          <a:p>
            <a:r>
              <a:rPr lang="en-US" dirty="0"/>
              <a:t>Is this Hostile Environment? NO</a:t>
            </a:r>
          </a:p>
        </p:txBody>
      </p:sp>
      <p:sp>
        <p:nvSpPr>
          <p:cNvPr id="4" name="Slide Number Placeholder 3">
            <a:extLst>
              <a:ext uri="{FF2B5EF4-FFF2-40B4-BE49-F238E27FC236}">
                <a16:creationId xmlns:a16="http://schemas.microsoft.com/office/drawing/2014/main" id="{4B4449FC-3028-EDDA-3D1A-FB1FCB07F619}"/>
              </a:ext>
            </a:extLst>
          </p:cNvPr>
          <p:cNvSpPr>
            <a:spLocks noGrp="1"/>
          </p:cNvSpPr>
          <p:nvPr>
            <p:ph type="sldNum" sz="quarter" idx="5"/>
          </p:nvPr>
        </p:nvSpPr>
        <p:spPr/>
        <p:txBody>
          <a:bodyPr/>
          <a:lstStyle/>
          <a:p>
            <a:fld id="{4E61CB6D-86E8-4F27-AF01-3D49CBBD6ACE}" type="slidenum">
              <a:rPr lang="en-US" smtClean="0"/>
              <a:t>49</a:t>
            </a:fld>
            <a:endParaRPr lang="en-US"/>
          </a:p>
        </p:txBody>
      </p:sp>
    </p:spTree>
    <p:extLst>
      <p:ext uri="{BB962C8B-B14F-4D97-AF65-F5344CB8AC3E}">
        <p14:creationId xmlns:p14="http://schemas.microsoft.com/office/powerpoint/2010/main" val="2550949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15071-0A98-6B58-A881-B4A76810DF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E2FB1D-948E-F935-FFA9-83B977C0CD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8F8F62-93D6-DD03-2A8F-9580DF63AEC7}"/>
              </a:ext>
            </a:extLst>
          </p:cNvPr>
          <p:cNvSpPr>
            <a:spLocks noGrp="1"/>
          </p:cNvSpPr>
          <p:nvPr>
            <p:ph type="body" idx="1"/>
          </p:nvPr>
        </p:nvSpPr>
        <p:spPr/>
        <p:txBody>
          <a:bodyPr/>
          <a:lstStyle/>
          <a:p>
            <a:r>
              <a:rPr lang="en-US" dirty="0"/>
              <a:t>Could this be SH? YES</a:t>
            </a:r>
          </a:p>
        </p:txBody>
      </p:sp>
      <p:sp>
        <p:nvSpPr>
          <p:cNvPr id="4" name="Slide Number Placeholder 3">
            <a:extLst>
              <a:ext uri="{FF2B5EF4-FFF2-40B4-BE49-F238E27FC236}">
                <a16:creationId xmlns:a16="http://schemas.microsoft.com/office/drawing/2014/main" id="{BC14B9CB-91DD-C277-13F9-9504D5A60B0E}"/>
              </a:ext>
            </a:extLst>
          </p:cNvPr>
          <p:cNvSpPr>
            <a:spLocks noGrp="1"/>
          </p:cNvSpPr>
          <p:nvPr>
            <p:ph type="sldNum" sz="quarter" idx="5"/>
          </p:nvPr>
        </p:nvSpPr>
        <p:spPr/>
        <p:txBody>
          <a:bodyPr/>
          <a:lstStyle/>
          <a:p>
            <a:fld id="{4E61CB6D-86E8-4F27-AF01-3D49CBBD6ACE}" type="slidenum">
              <a:rPr lang="en-US" smtClean="0"/>
              <a:t>50</a:t>
            </a:fld>
            <a:endParaRPr lang="en-US"/>
          </a:p>
        </p:txBody>
      </p:sp>
    </p:spTree>
    <p:extLst>
      <p:ext uri="{BB962C8B-B14F-4D97-AF65-F5344CB8AC3E}">
        <p14:creationId xmlns:p14="http://schemas.microsoft.com/office/powerpoint/2010/main" val="3567614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1/30/2025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svg"/><Relationship Id="rId7" Type="http://schemas.openxmlformats.org/officeDocument/2006/relationships/image" Target="../media/image13.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15.sv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sv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hyperlink" Target="https://www.uc.edu/content/dam/uc/titleix/docs/Title%20IX%20Sexual%20Harassment%20Policy%2010.1.1%20(11-24-20).2021.07edit.pdf" TargetMode="External"/><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 Id="rId9" Type="http://schemas.openxmlformats.org/officeDocument/2006/relationships/hyperlink" Target="https://www.uc.edu/about/equity-inclusion/Office-Equal-Opportunity/Policy-Administration.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F3F3F3"/>
            </a:solidFill>
          </p:spPr>
          <p:txBody>
            <a:bodyPr/>
            <a:lstStyle/>
            <a:p>
              <a:endParaRPr lang="en-US"/>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981200" y="-940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4521957" y="6830782"/>
            <a:ext cx="1614775" cy="1614775"/>
          </a:xfrm>
          <a:custGeom>
            <a:avLst/>
            <a:gdLst/>
            <a:ahLst/>
            <a:cxnLst/>
            <a:rect l="l" t="t" r="r" b="b"/>
            <a:pathLst>
              <a:path w="1614775" h="1614775">
                <a:moveTo>
                  <a:pt x="0" y="0"/>
                </a:moveTo>
                <a:lnTo>
                  <a:pt x="1614776" y="0"/>
                </a:lnTo>
                <a:lnTo>
                  <a:pt x="1614776" y="1614775"/>
                </a:lnTo>
                <a:lnTo>
                  <a:pt x="0" y="1614775"/>
                </a:lnTo>
                <a:lnTo>
                  <a:pt x="0" y="0"/>
                </a:lnTo>
                <a:close/>
              </a:path>
            </a:pathLst>
          </a:custGeom>
          <a:blipFill>
            <a:blip r:embed="rId4"/>
            <a:stretch>
              <a:fillRect/>
            </a:stretch>
          </a:blipFill>
        </p:spPr>
        <p:txBody>
          <a:bodyPr/>
          <a:lstStyle/>
          <a:p>
            <a:endParaRPr lang="en-US"/>
          </a:p>
        </p:txBody>
      </p:sp>
      <p:sp>
        <p:nvSpPr>
          <p:cNvPr id="7" name="Freeform 7"/>
          <p:cNvSpPr/>
          <p:nvPr/>
        </p:nvSpPr>
        <p:spPr>
          <a:xfrm rot="-5675711">
            <a:off x="-4834970" y="2623187"/>
            <a:ext cx="8101296" cy="9013959"/>
          </a:xfrm>
          <a:custGeom>
            <a:avLst/>
            <a:gdLst/>
            <a:ahLst/>
            <a:cxnLst/>
            <a:rect l="l" t="t" r="r" b="b"/>
            <a:pathLst>
              <a:path w="8101296" h="9013959">
                <a:moveTo>
                  <a:pt x="0" y="0"/>
                </a:moveTo>
                <a:lnTo>
                  <a:pt x="8101296" y="0"/>
                </a:lnTo>
                <a:lnTo>
                  <a:pt x="8101296" y="9013959"/>
                </a:lnTo>
                <a:lnTo>
                  <a:pt x="0" y="901395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TextBox 8"/>
          <p:cNvSpPr txBox="1"/>
          <p:nvPr/>
        </p:nvSpPr>
        <p:spPr>
          <a:xfrm>
            <a:off x="2774440" y="1740597"/>
            <a:ext cx="13362292" cy="2088520"/>
          </a:xfrm>
          <a:prstGeom prst="rect">
            <a:avLst/>
          </a:prstGeom>
        </p:spPr>
        <p:txBody>
          <a:bodyPr lIns="0" tIns="0" rIns="0" bIns="0" rtlCol="0" anchor="t">
            <a:spAutoFit/>
          </a:bodyPr>
          <a:lstStyle/>
          <a:p>
            <a:pPr algn="r">
              <a:lnSpc>
                <a:spcPts val="8001"/>
              </a:lnSpc>
            </a:pPr>
            <a:r>
              <a:rPr lang="en-US" sz="8001" b="1" dirty="0">
                <a:solidFill>
                  <a:srgbClr val="000000"/>
                </a:solidFill>
                <a:latin typeface="DM Sans Bold"/>
                <a:ea typeface="DM Sans Bold"/>
                <a:cs typeface="DM Sans Bold"/>
                <a:sym typeface="DM Sans Bold"/>
              </a:rPr>
              <a:t>Title IX Training</a:t>
            </a:r>
          </a:p>
          <a:p>
            <a:pPr algn="r">
              <a:lnSpc>
                <a:spcPts val="8001"/>
              </a:lnSpc>
            </a:pPr>
            <a:r>
              <a:rPr lang="en-US" sz="6000" b="1" dirty="0">
                <a:solidFill>
                  <a:srgbClr val="000000"/>
                </a:solidFill>
                <a:latin typeface="DM Sans Bold"/>
                <a:ea typeface="DM Sans Bold"/>
                <a:cs typeface="DM Sans Bold"/>
                <a:sym typeface="DM Sans Bold"/>
              </a:rPr>
              <a:t>for UC Title IX Personnel</a:t>
            </a:r>
          </a:p>
        </p:txBody>
      </p:sp>
      <p:sp>
        <p:nvSpPr>
          <p:cNvPr id="9" name="TextBox 9"/>
          <p:cNvSpPr txBox="1"/>
          <p:nvPr/>
        </p:nvSpPr>
        <p:spPr>
          <a:xfrm>
            <a:off x="8599501" y="7158742"/>
            <a:ext cx="5748190" cy="987431"/>
          </a:xfrm>
          <a:prstGeom prst="rect">
            <a:avLst/>
          </a:prstGeom>
        </p:spPr>
        <p:txBody>
          <a:bodyPr lIns="0" tIns="0" rIns="0" bIns="0" rtlCol="0" anchor="t">
            <a:spAutoFit/>
          </a:bodyPr>
          <a:lstStyle/>
          <a:p>
            <a:pPr algn="r">
              <a:lnSpc>
                <a:spcPts val="3850"/>
              </a:lnSpc>
            </a:pPr>
            <a:r>
              <a:rPr lang="en-US" sz="3500">
                <a:solidFill>
                  <a:srgbClr val="333333"/>
                </a:solidFill>
                <a:latin typeface="DM Sans"/>
                <a:ea typeface="DM Sans"/>
                <a:cs typeface="DM Sans"/>
                <a:sym typeface="DM Sans"/>
              </a:rPr>
              <a:t>Presented by the </a:t>
            </a:r>
          </a:p>
          <a:p>
            <a:pPr algn="r">
              <a:lnSpc>
                <a:spcPts val="3850"/>
              </a:lnSpc>
            </a:pPr>
            <a:r>
              <a:rPr lang="en-US" sz="3500">
                <a:solidFill>
                  <a:srgbClr val="333333"/>
                </a:solidFill>
                <a:latin typeface="DM Sans"/>
                <a:ea typeface="DM Sans"/>
                <a:cs typeface="DM Sans"/>
                <a:sym typeface="DM Sans"/>
              </a:rPr>
              <a:t>Office of Equal Opportunity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A3921-F4EC-B5FE-5766-6FD3C286F33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C09BD78-D910-B891-314C-E781527089C3}"/>
              </a:ext>
            </a:extLst>
          </p:cNvPr>
          <p:cNvGrpSpPr/>
          <p:nvPr/>
        </p:nvGrpSpPr>
        <p:grpSpPr>
          <a:xfrm>
            <a:off x="1028699" y="1028700"/>
            <a:ext cx="16230600" cy="8229600"/>
            <a:chOff x="0" y="0"/>
            <a:chExt cx="4274726" cy="2167467"/>
          </a:xfrm>
        </p:grpSpPr>
        <p:sp>
          <p:nvSpPr>
            <p:cNvPr id="3" name="Freeform 3">
              <a:extLst>
                <a:ext uri="{FF2B5EF4-FFF2-40B4-BE49-F238E27FC236}">
                  <a16:creationId xmlns:a16="http://schemas.microsoft.com/office/drawing/2014/main" id="{8F7746FE-FA18-5DB1-87CE-7D512392383D}"/>
                </a:ext>
              </a:extLst>
            </p:cNvPr>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F3F3F3"/>
            </a:solidFill>
          </p:spPr>
          <p:txBody>
            <a:bodyPr/>
            <a:lstStyle/>
            <a:p>
              <a:endParaRPr lang="en-US"/>
            </a:p>
          </p:txBody>
        </p:sp>
        <p:sp>
          <p:nvSpPr>
            <p:cNvPr id="4" name="TextBox 4">
              <a:extLst>
                <a:ext uri="{FF2B5EF4-FFF2-40B4-BE49-F238E27FC236}">
                  <a16:creationId xmlns:a16="http://schemas.microsoft.com/office/drawing/2014/main" id="{5A537F3C-8CF6-4DAF-6A8E-D7ECD096F48C}"/>
                </a:ext>
              </a:extLst>
            </p:cNvPr>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a:extLst>
              <a:ext uri="{FF2B5EF4-FFF2-40B4-BE49-F238E27FC236}">
                <a16:creationId xmlns:a16="http://schemas.microsoft.com/office/drawing/2014/main" id="{DBEF6B6B-AE59-380B-917E-07318B437A9C}"/>
              </a:ext>
            </a:extLst>
          </p:cNvPr>
          <p:cNvSpPr txBox="1"/>
          <p:nvPr/>
        </p:nvSpPr>
        <p:spPr>
          <a:xfrm>
            <a:off x="3243393" y="1301045"/>
            <a:ext cx="12378329" cy="983795"/>
          </a:xfrm>
          <a:prstGeom prst="rect">
            <a:avLst/>
          </a:prstGeom>
        </p:spPr>
        <p:txBody>
          <a:bodyPr wrap="square" lIns="0" tIns="0" rIns="0" bIns="0" rtlCol="0" anchor="t">
            <a:spAutoFit/>
          </a:bodyPr>
          <a:lstStyle/>
          <a:p>
            <a:pPr algn="ctr">
              <a:lnSpc>
                <a:spcPts val="7590"/>
              </a:lnSpc>
            </a:pPr>
            <a:r>
              <a:rPr lang="en-US" sz="6900" b="1" dirty="0">
                <a:solidFill>
                  <a:srgbClr val="890519"/>
                </a:solidFill>
                <a:latin typeface="DM Sans Bold"/>
                <a:ea typeface="DM Sans Bold"/>
                <a:cs typeface="DM Sans Bold"/>
                <a:sym typeface="DM Sans Bold"/>
              </a:rPr>
              <a:t>“Title IX Sexual Harassment”</a:t>
            </a:r>
          </a:p>
        </p:txBody>
      </p:sp>
      <p:sp>
        <p:nvSpPr>
          <p:cNvPr id="7" name="Freeform 7">
            <a:extLst>
              <a:ext uri="{FF2B5EF4-FFF2-40B4-BE49-F238E27FC236}">
                <a16:creationId xmlns:a16="http://schemas.microsoft.com/office/drawing/2014/main" id="{8DD1242E-C610-50A9-AF71-46DAE9C72470}"/>
              </a:ext>
            </a:extLst>
          </p:cNvPr>
          <p:cNvSpPr/>
          <p:nvPr/>
        </p:nvSpPr>
        <p:spPr>
          <a:xfrm rot="-5675711">
            <a:off x="16388085" y="-1521476"/>
            <a:ext cx="8101296" cy="9013959"/>
          </a:xfrm>
          <a:custGeom>
            <a:avLst/>
            <a:gdLst/>
            <a:ahLst/>
            <a:cxnLst/>
            <a:rect l="l" t="t" r="r" b="b"/>
            <a:pathLst>
              <a:path w="8101296" h="9013959">
                <a:moveTo>
                  <a:pt x="0" y="0"/>
                </a:moveTo>
                <a:lnTo>
                  <a:pt x="8101296" y="0"/>
                </a:lnTo>
                <a:lnTo>
                  <a:pt x="8101296" y="9013960"/>
                </a:lnTo>
                <a:lnTo>
                  <a:pt x="0" y="90139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TextBox 9">
            <a:extLst>
              <a:ext uri="{FF2B5EF4-FFF2-40B4-BE49-F238E27FC236}">
                <a16:creationId xmlns:a16="http://schemas.microsoft.com/office/drawing/2014/main" id="{2DEF0ACB-4DFF-0EAA-A147-3F5DE13C4712}"/>
              </a:ext>
            </a:extLst>
          </p:cNvPr>
          <p:cNvSpPr txBox="1"/>
          <p:nvPr/>
        </p:nvSpPr>
        <p:spPr>
          <a:xfrm>
            <a:off x="1445356" y="2429501"/>
            <a:ext cx="15202713" cy="5755422"/>
          </a:xfrm>
          <a:prstGeom prst="rect">
            <a:avLst/>
          </a:prstGeom>
          <a:noFill/>
        </p:spPr>
        <p:txBody>
          <a:bodyPr wrap="square">
            <a:spAutoFit/>
          </a:bodyPr>
          <a:lstStyle/>
          <a:p>
            <a:pPr marL="685800" indent="-685800">
              <a:buFont typeface="Arial" panose="020B0604020202020204" pitchFamily="34" charset="0"/>
              <a:buChar char="•"/>
            </a:pPr>
            <a:r>
              <a:rPr lang="en-US" sz="4600" dirty="0"/>
              <a:t>Quid Pro Quo: A school employee conditioning an educational benefit or service upon a person’s participation in unwelcome sexual conduct;</a:t>
            </a:r>
          </a:p>
          <a:p>
            <a:pPr marL="685800" indent="-685800">
              <a:buFont typeface="Arial" panose="020B0604020202020204" pitchFamily="34" charset="0"/>
              <a:buChar char="•"/>
            </a:pPr>
            <a:r>
              <a:rPr lang="en-US" sz="4600" dirty="0"/>
              <a:t>Unwelcome conduct so severe, pervasive, and objectively offensive that it effectively denies a person equal access to the school’s education program/activity; </a:t>
            </a:r>
          </a:p>
          <a:p>
            <a:pPr marL="685800" indent="-685800">
              <a:buFont typeface="Arial" panose="020B0604020202020204" pitchFamily="34" charset="0"/>
              <a:buChar char="•"/>
            </a:pPr>
            <a:r>
              <a:rPr lang="en-US" sz="4600" dirty="0"/>
              <a:t>VAWA: Sexual assault, dating violence, domestic violence, stalking.</a:t>
            </a:r>
          </a:p>
        </p:txBody>
      </p:sp>
    </p:spTree>
    <p:extLst>
      <p:ext uri="{BB962C8B-B14F-4D97-AF65-F5344CB8AC3E}">
        <p14:creationId xmlns:p14="http://schemas.microsoft.com/office/powerpoint/2010/main" val="4108732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60006-5073-F238-CC25-0ACA0C342BD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497AA9A-525F-0742-011C-32458006AFA4}"/>
              </a:ext>
            </a:extLst>
          </p:cNvPr>
          <p:cNvGrpSpPr/>
          <p:nvPr/>
        </p:nvGrpSpPr>
        <p:grpSpPr>
          <a:xfrm>
            <a:off x="858149" y="876300"/>
            <a:ext cx="16230600" cy="8374261"/>
            <a:chOff x="0" y="-38100"/>
            <a:chExt cx="4274726" cy="2205567"/>
          </a:xfrm>
        </p:grpSpPr>
        <p:sp>
          <p:nvSpPr>
            <p:cNvPr id="3" name="Freeform 3">
              <a:extLst>
                <a:ext uri="{FF2B5EF4-FFF2-40B4-BE49-F238E27FC236}">
                  <a16:creationId xmlns:a16="http://schemas.microsoft.com/office/drawing/2014/main" id="{DFEE6CD4-9C3B-760E-5242-5F30AD0281E9}"/>
                </a:ext>
              </a:extLst>
            </p:cNvPr>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F3F3F3"/>
            </a:solidFill>
          </p:spPr>
          <p:txBody>
            <a:bodyPr/>
            <a:lstStyle/>
            <a:p>
              <a:endParaRPr lang="en-US" dirty="0"/>
            </a:p>
          </p:txBody>
        </p:sp>
        <p:sp>
          <p:nvSpPr>
            <p:cNvPr id="4" name="TextBox 4">
              <a:extLst>
                <a:ext uri="{FF2B5EF4-FFF2-40B4-BE49-F238E27FC236}">
                  <a16:creationId xmlns:a16="http://schemas.microsoft.com/office/drawing/2014/main" id="{A986776D-F3D8-A2FE-84C6-A9F2037ED032}"/>
                </a:ext>
              </a:extLst>
            </p:cNvPr>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a:extLst>
              <a:ext uri="{FF2B5EF4-FFF2-40B4-BE49-F238E27FC236}">
                <a16:creationId xmlns:a16="http://schemas.microsoft.com/office/drawing/2014/main" id="{20CE671C-1667-711B-E383-3F8F3104CFCE}"/>
              </a:ext>
            </a:extLst>
          </p:cNvPr>
          <p:cNvSpPr txBox="1"/>
          <p:nvPr/>
        </p:nvSpPr>
        <p:spPr>
          <a:xfrm>
            <a:off x="1445356" y="1301045"/>
            <a:ext cx="14785243" cy="983795"/>
          </a:xfrm>
          <a:prstGeom prst="rect">
            <a:avLst/>
          </a:prstGeom>
        </p:spPr>
        <p:txBody>
          <a:bodyPr wrap="square" lIns="0" tIns="0" rIns="0" bIns="0" rtlCol="0" anchor="t">
            <a:spAutoFit/>
          </a:bodyPr>
          <a:lstStyle/>
          <a:p>
            <a:pPr algn="ctr">
              <a:lnSpc>
                <a:spcPts val="7590"/>
              </a:lnSpc>
            </a:pPr>
            <a:r>
              <a:rPr lang="en-US" sz="6900" b="1" dirty="0">
                <a:solidFill>
                  <a:srgbClr val="890519"/>
                </a:solidFill>
                <a:latin typeface="DM Sans Bold"/>
                <a:ea typeface="DM Sans Bold"/>
                <a:cs typeface="DM Sans Bold"/>
                <a:sym typeface="DM Sans Bold"/>
              </a:rPr>
              <a:t>Does TIX apply to off-campus SH?</a:t>
            </a:r>
          </a:p>
        </p:txBody>
      </p:sp>
      <p:sp>
        <p:nvSpPr>
          <p:cNvPr id="6" name="TextBox 6">
            <a:extLst>
              <a:ext uri="{FF2B5EF4-FFF2-40B4-BE49-F238E27FC236}">
                <a16:creationId xmlns:a16="http://schemas.microsoft.com/office/drawing/2014/main" id="{08A5E4B4-AAC4-A998-8D42-822C8C625C7B}"/>
              </a:ext>
            </a:extLst>
          </p:cNvPr>
          <p:cNvSpPr txBox="1"/>
          <p:nvPr/>
        </p:nvSpPr>
        <p:spPr>
          <a:xfrm>
            <a:off x="1445356" y="2717512"/>
            <a:ext cx="15397285" cy="731867"/>
          </a:xfrm>
          <a:prstGeom prst="rect">
            <a:avLst/>
          </a:prstGeom>
        </p:spPr>
        <p:txBody>
          <a:bodyPr wrap="square" lIns="0" tIns="0" rIns="0" bIns="0" rtlCol="0" anchor="t">
            <a:spAutoFit/>
          </a:bodyPr>
          <a:lstStyle/>
          <a:p>
            <a:pPr marL="399465" lvl="1">
              <a:lnSpc>
                <a:spcPts val="6179"/>
              </a:lnSpc>
            </a:pPr>
            <a:endParaRPr lang="en-US" sz="3700" dirty="0">
              <a:solidFill>
                <a:srgbClr val="000000"/>
              </a:solidFill>
              <a:latin typeface="DM Sans"/>
              <a:ea typeface="DM Sans"/>
              <a:cs typeface="DM Sans"/>
              <a:sym typeface="DM Sans"/>
            </a:endParaRPr>
          </a:p>
        </p:txBody>
      </p:sp>
      <p:sp>
        <p:nvSpPr>
          <p:cNvPr id="7" name="Freeform 7">
            <a:extLst>
              <a:ext uri="{FF2B5EF4-FFF2-40B4-BE49-F238E27FC236}">
                <a16:creationId xmlns:a16="http://schemas.microsoft.com/office/drawing/2014/main" id="{38DF4DA7-3E3F-7662-03C5-F4E3257FD0DF}"/>
              </a:ext>
            </a:extLst>
          </p:cNvPr>
          <p:cNvSpPr/>
          <p:nvPr/>
        </p:nvSpPr>
        <p:spPr>
          <a:xfrm rot="-5675711">
            <a:off x="16388085" y="-1521476"/>
            <a:ext cx="8101296" cy="9013959"/>
          </a:xfrm>
          <a:custGeom>
            <a:avLst/>
            <a:gdLst/>
            <a:ahLst/>
            <a:cxnLst/>
            <a:rect l="l" t="t" r="r" b="b"/>
            <a:pathLst>
              <a:path w="8101296" h="9013959">
                <a:moveTo>
                  <a:pt x="0" y="0"/>
                </a:moveTo>
                <a:lnTo>
                  <a:pt x="8101296" y="0"/>
                </a:lnTo>
                <a:lnTo>
                  <a:pt x="8101296" y="9013960"/>
                </a:lnTo>
                <a:lnTo>
                  <a:pt x="0" y="90139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a:extLst>
              <a:ext uri="{FF2B5EF4-FFF2-40B4-BE49-F238E27FC236}">
                <a16:creationId xmlns:a16="http://schemas.microsoft.com/office/drawing/2014/main" id="{F6326C83-636B-B875-AE0B-2D8F7689FE22}"/>
              </a:ext>
            </a:extLst>
          </p:cNvPr>
          <p:cNvSpPr/>
          <p:nvPr/>
        </p:nvSpPr>
        <p:spPr>
          <a:xfrm>
            <a:off x="-1022789" y="8515253"/>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10" name="Graphic 9" descr="Badge Tick1 with solid fill">
            <a:extLst>
              <a:ext uri="{FF2B5EF4-FFF2-40B4-BE49-F238E27FC236}">
                <a16:creationId xmlns:a16="http://schemas.microsoft.com/office/drawing/2014/main" id="{40627896-08CE-1DEB-F69B-2C91D07797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95801" y="3335504"/>
            <a:ext cx="2114550" cy="2114550"/>
          </a:xfrm>
          <a:prstGeom prst="rect">
            <a:avLst/>
          </a:prstGeom>
        </p:spPr>
      </p:pic>
      <p:pic>
        <p:nvPicPr>
          <p:cNvPr id="12" name="Graphic 11" descr="Badge Cross with solid fill">
            <a:extLst>
              <a:ext uri="{FF2B5EF4-FFF2-40B4-BE49-F238E27FC236}">
                <a16:creationId xmlns:a16="http://schemas.microsoft.com/office/drawing/2014/main" id="{48DE81A2-8747-134B-17D4-AA8DCC2AC63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821997" y="3331290"/>
            <a:ext cx="2114550" cy="2114550"/>
          </a:xfrm>
          <a:prstGeom prst="rect">
            <a:avLst/>
          </a:prstGeom>
        </p:spPr>
      </p:pic>
      <p:pic>
        <p:nvPicPr>
          <p:cNvPr id="14" name="Graphic 13" descr="Badge Tick1 with solid fill">
            <a:extLst>
              <a:ext uri="{FF2B5EF4-FFF2-40B4-BE49-F238E27FC236}">
                <a16:creationId xmlns:a16="http://schemas.microsoft.com/office/drawing/2014/main" id="{6C919803-8D57-C5EA-0B57-0195CB2D49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58899" y="3331290"/>
            <a:ext cx="2114550" cy="2114550"/>
          </a:xfrm>
          <a:prstGeom prst="rect">
            <a:avLst/>
          </a:prstGeom>
        </p:spPr>
      </p:pic>
      <p:sp>
        <p:nvSpPr>
          <p:cNvPr id="15" name="TextBox 14">
            <a:extLst>
              <a:ext uri="{FF2B5EF4-FFF2-40B4-BE49-F238E27FC236}">
                <a16:creationId xmlns:a16="http://schemas.microsoft.com/office/drawing/2014/main" id="{3658F3F0-073E-9CED-FA0C-9F8792C510E7}"/>
              </a:ext>
            </a:extLst>
          </p:cNvPr>
          <p:cNvSpPr txBox="1"/>
          <p:nvPr/>
        </p:nvSpPr>
        <p:spPr>
          <a:xfrm>
            <a:off x="2666999" y="5594715"/>
            <a:ext cx="2590801" cy="3323987"/>
          </a:xfrm>
          <a:prstGeom prst="rect">
            <a:avLst/>
          </a:prstGeom>
          <a:noFill/>
        </p:spPr>
        <p:txBody>
          <a:bodyPr wrap="square" rtlCol="0">
            <a:spAutoFit/>
          </a:bodyPr>
          <a:lstStyle/>
          <a:p>
            <a:pPr algn="ctr"/>
            <a:r>
              <a:rPr lang="en-US" sz="3000" dirty="0"/>
              <a:t>YES, if the conduct occurs in the context of an education program or activity</a:t>
            </a:r>
          </a:p>
        </p:txBody>
      </p:sp>
      <p:sp>
        <p:nvSpPr>
          <p:cNvPr id="17" name="TextBox 16">
            <a:extLst>
              <a:ext uri="{FF2B5EF4-FFF2-40B4-BE49-F238E27FC236}">
                <a16:creationId xmlns:a16="http://schemas.microsoft.com/office/drawing/2014/main" id="{D8975905-11B1-20AA-BC3C-702A43BC2695}"/>
              </a:ext>
            </a:extLst>
          </p:cNvPr>
          <p:cNvSpPr txBox="1"/>
          <p:nvPr/>
        </p:nvSpPr>
        <p:spPr>
          <a:xfrm>
            <a:off x="6573537" y="5590501"/>
            <a:ext cx="2590801" cy="3323987"/>
          </a:xfrm>
          <a:prstGeom prst="rect">
            <a:avLst/>
          </a:prstGeom>
          <a:noFill/>
        </p:spPr>
        <p:txBody>
          <a:bodyPr wrap="square" rtlCol="0">
            <a:spAutoFit/>
          </a:bodyPr>
          <a:lstStyle/>
          <a:p>
            <a:pPr algn="ctr"/>
            <a:r>
              <a:rPr lang="en-US" sz="3000" dirty="0"/>
              <a:t>YES, if the conduct occurs on a property owned or controlled by an official student org</a:t>
            </a:r>
          </a:p>
        </p:txBody>
      </p:sp>
      <p:sp>
        <p:nvSpPr>
          <p:cNvPr id="21" name="TextBox 20">
            <a:extLst>
              <a:ext uri="{FF2B5EF4-FFF2-40B4-BE49-F238E27FC236}">
                <a16:creationId xmlns:a16="http://schemas.microsoft.com/office/drawing/2014/main" id="{8167D129-AC54-9A00-F202-B9E585838EC6}"/>
              </a:ext>
            </a:extLst>
          </p:cNvPr>
          <p:cNvSpPr txBox="1"/>
          <p:nvPr/>
        </p:nvSpPr>
        <p:spPr>
          <a:xfrm>
            <a:off x="10583871" y="5590500"/>
            <a:ext cx="2590801" cy="3323987"/>
          </a:xfrm>
          <a:prstGeom prst="rect">
            <a:avLst/>
          </a:prstGeom>
          <a:noFill/>
        </p:spPr>
        <p:txBody>
          <a:bodyPr wrap="square" rtlCol="0">
            <a:spAutoFit/>
          </a:bodyPr>
          <a:lstStyle/>
          <a:p>
            <a:pPr algn="ctr"/>
            <a:r>
              <a:rPr lang="en-US" sz="3000" dirty="0"/>
              <a:t>NO, if it occurs in a private location and is not part of UC’s education program or activity</a:t>
            </a:r>
          </a:p>
        </p:txBody>
      </p:sp>
    </p:spTree>
    <p:extLst>
      <p:ext uri="{BB962C8B-B14F-4D97-AF65-F5344CB8AC3E}">
        <p14:creationId xmlns:p14="http://schemas.microsoft.com/office/powerpoint/2010/main" val="195997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149CA-F71D-4BD4-9316-64D027E4C50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4D467AD-64E9-7CF5-0CF8-0D207FEC7595}"/>
              </a:ext>
            </a:extLst>
          </p:cNvPr>
          <p:cNvSpPr txBox="1"/>
          <p:nvPr/>
        </p:nvSpPr>
        <p:spPr>
          <a:xfrm>
            <a:off x="11759210" y="7143750"/>
            <a:ext cx="5500090" cy="2137508"/>
          </a:xfrm>
          <a:prstGeom prst="rect">
            <a:avLst/>
          </a:prstGeom>
        </p:spPr>
        <p:txBody>
          <a:bodyPr lIns="0" tIns="0" rIns="0" bIns="0" rtlCol="0" anchor="t">
            <a:spAutoFit/>
          </a:bodyPr>
          <a:lstStyle/>
          <a:p>
            <a:pPr algn="r">
              <a:lnSpc>
                <a:spcPts val="8250"/>
              </a:lnSpc>
            </a:pPr>
            <a:r>
              <a:rPr lang="en-US" sz="8000" b="1" dirty="0">
                <a:solidFill>
                  <a:srgbClr val="890519"/>
                </a:solidFill>
                <a:latin typeface="DM Sans Bold"/>
                <a:ea typeface="DM Sans Bold"/>
                <a:cs typeface="DM Sans Bold"/>
                <a:sym typeface="DM Sans Bold"/>
              </a:rPr>
              <a:t>Group Discussion</a:t>
            </a:r>
          </a:p>
        </p:txBody>
      </p:sp>
      <p:sp>
        <p:nvSpPr>
          <p:cNvPr id="3" name="TextBox 3">
            <a:extLst>
              <a:ext uri="{FF2B5EF4-FFF2-40B4-BE49-F238E27FC236}">
                <a16:creationId xmlns:a16="http://schemas.microsoft.com/office/drawing/2014/main" id="{6C419601-3418-8736-F532-3A5479F5A578}"/>
              </a:ext>
            </a:extLst>
          </p:cNvPr>
          <p:cNvSpPr txBox="1"/>
          <p:nvPr/>
        </p:nvSpPr>
        <p:spPr>
          <a:xfrm>
            <a:off x="1635142" y="1308023"/>
            <a:ext cx="10155444" cy="3922805"/>
          </a:xfrm>
          <a:prstGeom prst="rect">
            <a:avLst/>
          </a:prstGeom>
        </p:spPr>
        <p:txBody>
          <a:bodyPr wrap="square" lIns="0" tIns="0" rIns="0" bIns="0" rtlCol="0" anchor="t">
            <a:spAutoFit/>
          </a:bodyPr>
          <a:lstStyle/>
          <a:p>
            <a:pPr>
              <a:lnSpc>
                <a:spcPts val="7700"/>
              </a:lnSpc>
            </a:pPr>
            <a:r>
              <a:rPr lang="en-US" sz="6000" b="1" dirty="0">
                <a:solidFill>
                  <a:srgbClr val="890519"/>
                </a:solidFill>
                <a:latin typeface="DM Sans Bold"/>
                <a:ea typeface="DM Sans Bold"/>
                <a:cs typeface="DM Sans Bold"/>
                <a:sym typeface="DM Sans Bold"/>
              </a:rPr>
              <a:t>Jurisdiction Scenarios </a:t>
            </a:r>
          </a:p>
          <a:p>
            <a:pPr algn="l">
              <a:lnSpc>
                <a:spcPts val="7700"/>
              </a:lnSpc>
            </a:pPr>
            <a:endParaRPr lang="en-US" sz="6000" b="1" dirty="0">
              <a:solidFill>
                <a:srgbClr val="890519"/>
              </a:solidFill>
              <a:latin typeface="DM Sans Bold"/>
              <a:ea typeface="DM Sans Bold"/>
              <a:cs typeface="DM Sans Bold"/>
              <a:sym typeface="DM Sans Bold"/>
            </a:endParaRPr>
          </a:p>
          <a:p>
            <a:pPr algn="l">
              <a:lnSpc>
                <a:spcPts val="7700"/>
              </a:lnSpc>
            </a:pPr>
            <a:r>
              <a:rPr lang="en-US" sz="6000" b="1" dirty="0">
                <a:solidFill>
                  <a:srgbClr val="890519"/>
                </a:solidFill>
                <a:latin typeface="DM Sans Bold"/>
                <a:ea typeface="DM Sans Bold"/>
                <a:cs typeface="DM Sans Bold"/>
                <a:sym typeface="DM Sans Bold"/>
              </a:rPr>
              <a:t>Is this scenario covered by UC’s Title IX Policy?</a:t>
            </a:r>
          </a:p>
        </p:txBody>
      </p:sp>
      <p:sp>
        <p:nvSpPr>
          <p:cNvPr id="11" name="Freeform 11">
            <a:extLst>
              <a:ext uri="{FF2B5EF4-FFF2-40B4-BE49-F238E27FC236}">
                <a16:creationId xmlns:a16="http://schemas.microsoft.com/office/drawing/2014/main" id="{393EF3AD-3999-8584-DB42-7D9A9C4F9CC4}"/>
              </a:ext>
            </a:extLst>
          </p:cNvPr>
          <p:cNvSpPr/>
          <p:nvPr/>
        </p:nvSpPr>
        <p:spPr>
          <a:xfrm>
            <a:off x="2417556" y="9164276"/>
            <a:ext cx="4102978" cy="2245448"/>
          </a:xfrm>
          <a:custGeom>
            <a:avLst/>
            <a:gdLst/>
            <a:ahLst/>
            <a:cxnLst/>
            <a:rect l="l" t="t" r="r" b="b"/>
            <a:pathLst>
              <a:path w="4102978" h="2245448">
                <a:moveTo>
                  <a:pt x="0" y="0"/>
                </a:moveTo>
                <a:lnTo>
                  <a:pt x="4102979" y="0"/>
                </a:lnTo>
                <a:lnTo>
                  <a:pt x="4102979"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Freeform 12">
            <a:extLst>
              <a:ext uri="{FF2B5EF4-FFF2-40B4-BE49-F238E27FC236}">
                <a16:creationId xmlns:a16="http://schemas.microsoft.com/office/drawing/2014/main" id="{08CD1FD8-B9B2-3AE8-DC1E-C5FA1C90F5B4}"/>
              </a:ext>
            </a:extLst>
          </p:cNvPr>
          <p:cNvSpPr/>
          <p:nvPr/>
        </p:nvSpPr>
        <p:spPr>
          <a:xfrm rot="-5675711">
            <a:off x="13678414" y="-1699957"/>
            <a:ext cx="8101296" cy="9013959"/>
          </a:xfrm>
          <a:custGeom>
            <a:avLst/>
            <a:gdLst/>
            <a:ahLst/>
            <a:cxnLst/>
            <a:rect l="l" t="t" r="r" b="b"/>
            <a:pathLst>
              <a:path w="8101296" h="9013959">
                <a:moveTo>
                  <a:pt x="0" y="0"/>
                </a:moveTo>
                <a:lnTo>
                  <a:pt x="8101296" y="0"/>
                </a:lnTo>
                <a:lnTo>
                  <a:pt x="8101296" y="9013959"/>
                </a:lnTo>
                <a:lnTo>
                  <a:pt x="0" y="90139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2654641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3F646-DF86-A52D-2555-F0DF73D346C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60D8FFE-DD0B-47BD-4F25-29CAB76D1DBD}"/>
              </a:ext>
            </a:extLst>
          </p:cNvPr>
          <p:cNvGrpSpPr/>
          <p:nvPr/>
        </p:nvGrpSpPr>
        <p:grpSpPr>
          <a:xfrm>
            <a:off x="1028700" y="1028700"/>
            <a:ext cx="16230600" cy="8229600"/>
            <a:chOff x="0" y="0"/>
            <a:chExt cx="4274726" cy="2167467"/>
          </a:xfrm>
        </p:grpSpPr>
        <p:sp>
          <p:nvSpPr>
            <p:cNvPr id="3" name="Freeform 3">
              <a:extLst>
                <a:ext uri="{FF2B5EF4-FFF2-40B4-BE49-F238E27FC236}">
                  <a16:creationId xmlns:a16="http://schemas.microsoft.com/office/drawing/2014/main" id="{A1EDBB7F-0375-8B0B-B566-79513C4C47BF}"/>
                </a:ext>
              </a:extLst>
            </p:cNvPr>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F3F3F3"/>
            </a:solidFill>
          </p:spPr>
          <p:txBody>
            <a:bodyPr/>
            <a:lstStyle/>
            <a:p>
              <a:endParaRPr lang="en-US" dirty="0"/>
            </a:p>
          </p:txBody>
        </p:sp>
        <p:sp>
          <p:nvSpPr>
            <p:cNvPr id="4" name="TextBox 4">
              <a:extLst>
                <a:ext uri="{FF2B5EF4-FFF2-40B4-BE49-F238E27FC236}">
                  <a16:creationId xmlns:a16="http://schemas.microsoft.com/office/drawing/2014/main" id="{0791D9FF-E909-2072-7765-DA49E57A9D4B}"/>
                </a:ext>
              </a:extLst>
            </p:cNvPr>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a:extLst>
              <a:ext uri="{FF2B5EF4-FFF2-40B4-BE49-F238E27FC236}">
                <a16:creationId xmlns:a16="http://schemas.microsoft.com/office/drawing/2014/main" id="{10EDC1BB-6BE4-8413-85A4-FBD4F741FA73}"/>
              </a:ext>
            </a:extLst>
          </p:cNvPr>
          <p:cNvGrpSpPr/>
          <p:nvPr/>
        </p:nvGrpSpPr>
        <p:grpSpPr>
          <a:xfrm>
            <a:off x="15035874" y="3861150"/>
            <a:ext cx="7549097" cy="8444400"/>
            <a:chOff x="0" y="0"/>
            <a:chExt cx="10065462" cy="11259200"/>
          </a:xfrm>
        </p:grpSpPr>
        <p:sp>
          <p:nvSpPr>
            <p:cNvPr id="7" name="AutoShape 7">
              <a:extLst>
                <a:ext uri="{FF2B5EF4-FFF2-40B4-BE49-F238E27FC236}">
                  <a16:creationId xmlns:a16="http://schemas.microsoft.com/office/drawing/2014/main" id="{75CC9F26-EBD6-6F5B-2131-848A65CAB90E}"/>
                </a:ext>
              </a:extLst>
            </p:cNvPr>
            <p:cNvSpPr/>
            <p:nvPr/>
          </p:nvSpPr>
          <p:spPr>
            <a:xfrm flipV="1">
              <a:off x="23020" y="10735"/>
              <a:ext cx="5240240" cy="11237731"/>
            </a:xfrm>
            <a:prstGeom prst="line">
              <a:avLst/>
            </a:prstGeom>
            <a:ln w="50800" cap="flat">
              <a:solidFill>
                <a:srgbClr val="890519"/>
              </a:solidFill>
              <a:prstDash val="solid"/>
              <a:headEnd type="none" w="sm" len="sm"/>
              <a:tailEnd type="none" w="sm" len="sm"/>
            </a:ln>
          </p:spPr>
          <p:txBody>
            <a:bodyPr/>
            <a:lstStyle/>
            <a:p>
              <a:endParaRPr lang="en-US"/>
            </a:p>
          </p:txBody>
        </p:sp>
        <p:sp>
          <p:nvSpPr>
            <p:cNvPr id="8" name="AutoShape 8">
              <a:extLst>
                <a:ext uri="{FF2B5EF4-FFF2-40B4-BE49-F238E27FC236}">
                  <a16:creationId xmlns:a16="http://schemas.microsoft.com/office/drawing/2014/main" id="{8EFA3ADE-B70E-CCF9-84A2-41B83285DBA9}"/>
                </a:ext>
              </a:extLst>
            </p:cNvPr>
            <p:cNvSpPr/>
            <p:nvPr/>
          </p:nvSpPr>
          <p:spPr>
            <a:xfrm flipV="1">
              <a:off x="554040" y="10735"/>
              <a:ext cx="5240240" cy="11237731"/>
            </a:xfrm>
            <a:prstGeom prst="line">
              <a:avLst/>
            </a:prstGeom>
            <a:ln w="50800" cap="flat">
              <a:solidFill>
                <a:srgbClr val="890519"/>
              </a:solidFill>
              <a:prstDash val="solid"/>
              <a:headEnd type="none" w="sm" len="sm"/>
              <a:tailEnd type="none" w="sm" len="sm"/>
            </a:ln>
          </p:spPr>
          <p:txBody>
            <a:bodyPr/>
            <a:lstStyle/>
            <a:p>
              <a:endParaRPr lang="en-US"/>
            </a:p>
          </p:txBody>
        </p:sp>
        <p:sp>
          <p:nvSpPr>
            <p:cNvPr id="9" name="AutoShape 9">
              <a:extLst>
                <a:ext uri="{FF2B5EF4-FFF2-40B4-BE49-F238E27FC236}">
                  <a16:creationId xmlns:a16="http://schemas.microsoft.com/office/drawing/2014/main" id="{57A1C448-8817-6981-4C4D-F4509D84E796}"/>
                </a:ext>
              </a:extLst>
            </p:cNvPr>
            <p:cNvSpPr/>
            <p:nvPr/>
          </p:nvSpPr>
          <p:spPr>
            <a:xfrm flipV="1">
              <a:off x="1085061" y="10735"/>
              <a:ext cx="5240240" cy="11237731"/>
            </a:xfrm>
            <a:prstGeom prst="line">
              <a:avLst/>
            </a:prstGeom>
            <a:ln w="50800" cap="flat">
              <a:solidFill>
                <a:srgbClr val="890519"/>
              </a:solidFill>
              <a:prstDash val="solid"/>
              <a:headEnd type="none" w="sm" len="sm"/>
              <a:tailEnd type="none" w="sm" len="sm"/>
            </a:ln>
          </p:spPr>
          <p:txBody>
            <a:bodyPr/>
            <a:lstStyle/>
            <a:p>
              <a:endParaRPr lang="en-US"/>
            </a:p>
          </p:txBody>
        </p:sp>
        <p:sp>
          <p:nvSpPr>
            <p:cNvPr id="10" name="AutoShape 10">
              <a:extLst>
                <a:ext uri="{FF2B5EF4-FFF2-40B4-BE49-F238E27FC236}">
                  <a16:creationId xmlns:a16="http://schemas.microsoft.com/office/drawing/2014/main" id="{67E3EAF8-6543-91D1-B712-3C143F10D8AF}"/>
                </a:ext>
              </a:extLst>
            </p:cNvPr>
            <p:cNvSpPr/>
            <p:nvPr/>
          </p:nvSpPr>
          <p:spPr>
            <a:xfrm flipV="1">
              <a:off x="1616081" y="10735"/>
              <a:ext cx="5240240" cy="11237731"/>
            </a:xfrm>
            <a:prstGeom prst="line">
              <a:avLst/>
            </a:prstGeom>
            <a:ln w="50800" cap="flat">
              <a:solidFill>
                <a:srgbClr val="890519"/>
              </a:solidFill>
              <a:prstDash val="solid"/>
              <a:headEnd type="none" w="sm" len="sm"/>
              <a:tailEnd type="none" w="sm" len="sm"/>
            </a:ln>
          </p:spPr>
          <p:txBody>
            <a:bodyPr/>
            <a:lstStyle/>
            <a:p>
              <a:endParaRPr lang="en-US"/>
            </a:p>
          </p:txBody>
        </p:sp>
        <p:sp>
          <p:nvSpPr>
            <p:cNvPr id="11" name="AutoShape 11">
              <a:extLst>
                <a:ext uri="{FF2B5EF4-FFF2-40B4-BE49-F238E27FC236}">
                  <a16:creationId xmlns:a16="http://schemas.microsoft.com/office/drawing/2014/main" id="{CC742C3B-375F-6249-EB7F-5FCB6D95AA4B}"/>
                </a:ext>
              </a:extLst>
            </p:cNvPr>
            <p:cNvSpPr/>
            <p:nvPr/>
          </p:nvSpPr>
          <p:spPr>
            <a:xfrm flipV="1">
              <a:off x="2147101" y="10735"/>
              <a:ext cx="5240240" cy="11237731"/>
            </a:xfrm>
            <a:prstGeom prst="line">
              <a:avLst/>
            </a:prstGeom>
            <a:ln w="50800" cap="flat">
              <a:solidFill>
                <a:srgbClr val="890519"/>
              </a:solidFill>
              <a:prstDash val="solid"/>
              <a:headEnd type="none" w="sm" len="sm"/>
              <a:tailEnd type="none" w="sm" len="sm"/>
            </a:ln>
          </p:spPr>
          <p:txBody>
            <a:bodyPr/>
            <a:lstStyle/>
            <a:p>
              <a:endParaRPr lang="en-US"/>
            </a:p>
          </p:txBody>
        </p:sp>
        <p:sp>
          <p:nvSpPr>
            <p:cNvPr id="12" name="AutoShape 12">
              <a:extLst>
                <a:ext uri="{FF2B5EF4-FFF2-40B4-BE49-F238E27FC236}">
                  <a16:creationId xmlns:a16="http://schemas.microsoft.com/office/drawing/2014/main" id="{AF08EE66-C569-6BE9-D6AE-22E1E8D0D0C6}"/>
                </a:ext>
              </a:extLst>
            </p:cNvPr>
            <p:cNvSpPr/>
            <p:nvPr/>
          </p:nvSpPr>
          <p:spPr>
            <a:xfrm flipV="1">
              <a:off x="2678121" y="10735"/>
              <a:ext cx="5240240" cy="11237731"/>
            </a:xfrm>
            <a:prstGeom prst="line">
              <a:avLst/>
            </a:prstGeom>
            <a:ln w="50800" cap="flat">
              <a:solidFill>
                <a:srgbClr val="890519"/>
              </a:solidFill>
              <a:prstDash val="solid"/>
              <a:headEnd type="none" w="sm" len="sm"/>
              <a:tailEnd type="none" w="sm" len="sm"/>
            </a:ln>
          </p:spPr>
          <p:txBody>
            <a:bodyPr/>
            <a:lstStyle/>
            <a:p>
              <a:endParaRPr lang="en-US"/>
            </a:p>
          </p:txBody>
        </p:sp>
        <p:sp>
          <p:nvSpPr>
            <p:cNvPr id="13" name="AutoShape 13">
              <a:extLst>
                <a:ext uri="{FF2B5EF4-FFF2-40B4-BE49-F238E27FC236}">
                  <a16:creationId xmlns:a16="http://schemas.microsoft.com/office/drawing/2014/main" id="{F7807444-CE7A-D832-C648-21917096A866}"/>
                </a:ext>
              </a:extLst>
            </p:cNvPr>
            <p:cNvSpPr/>
            <p:nvPr/>
          </p:nvSpPr>
          <p:spPr>
            <a:xfrm flipV="1">
              <a:off x="3209142" y="10735"/>
              <a:ext cx="5240240" cy="11237731"/>
            </a:xfrm>
            <a:prstGeom prst="line">
              <a:avLst/>
            </a:prstGeom>
            <a:ln w="50800" cap="flat">
              <a:solidFill>
                <a:srgbClr val="890519"/>
              </a:solidFill>
              <a:prstDash val="solid"/>
              <a:headEnd type="none" w="sm" len="sm"/>
              <a:tailEnd type="none" w="sm" len="sm"/>
            </a:ln>
          </p:spPr>
          <p:txBody>
            <a:bodyPr/>
            <a:lstStyle/>
            <a:p>
              <a:endParaRPr lang="en-US"/>
            </a:p>
          </p:txBody>
        </p:sp>
        <p:sp>
          <p:nvSpPr>
            <p:cNvPr id="14" name="AutoShape 14">
              <a:extLst>
                <a:ext uri="{FF2B5EF4-FFF2-40B4-BE49-F238E27FC236}">
                  <a16:creationId xmlns:a16="http://schemas.microsoft.com/office/drawing/2014/main" id="{89CCEF07-7B0A-E2A1-BF6F-8B106862DAF1}"/>
                </a:ext>
              </a:extLst>
            </p:cNvPr>
            <p:cNvSpPr/>
            <p:nvPr/>
          </p:nvSpPr>
          <p:spPr>
            <a:xfrm flipV="1">
              <a:off x="3740162" y="10735"/>
              <a:ext cx="5240240" cy="11237731"/>
            </a:xfrm>
            <a:prstGeom prst="line">
              <a:avLst/>
            </a:prstGeom>
            <a:ln w="50800" cap="flat">
              <a:solidFill>
                <a:srgbClr val="890519"/>
              </a:solidFill>
              <a:prstDash val="solid"/>
              <a:headEnd type="none" w="sm" len="sm"/>
              <a:tailEnd type="none" w="sm" len="sm"/>
            </a:ln>
          </p:spPr>
          <p:txBody>
            <a:bodyPr/>
            <a:lstStyle/>
            <a:p>
              <a:endParaRPr lang="en-US"/>
            </a:p>
          </p:txBody>
        </p:sp>
        <p:sp>
          <p:nvSpPr>
            <p:cNvPr id="15" name="AutoShape 15">
              <a:extLst>
                <a:ext uri="{FF2B5EF4-FFF2-40B4-BE49-F238E27FC236}">
                  <a16:creationId xmlns:a16="http://schemas.microsoft.com/office/drawing/2014/main" id="{1A3901B6-8345-89A4-66B2-1FD3C4CEDC25}"/>
                </a:ext>
              </a:extLst>
            </p:cNvPr>
            <p:cNvSpPr/>
            <p:nvPr/>
          </p:nvSpPr>
          <p:spPr>
            <a:xfrm flipV="1">
              <a:off x="4271182" y="10735"/>
              <a:ext cx="5240240" cy="11237731"/>
            </a:xfrm>
            <a:prstGeom prst="line">
              <a:avLst/>
            </a:prstGeom>
            <a:ln w="50800" cap="flat">
              <a:solidFill>
                <a:srgbClr val="890519"/>
              </a:solidFill>
              <a:prstDash val="solid"/>
              <a:headEnd type="none" w="sm" len="sm"/>
              <a:tailEnd type="none" w="sm" len="sm"/>
            </a:ln>
          </p:spPr>
          <p:txBody>
            <a:bodyPr/>
            <a:lstStyle/>
            <a:p>
              <a:endParaRPr lang="en-US"/>
            </a:p>
          </p:txBody>
        </p:sp>
        <p:sp>
          <p:nvSpPr>
            <p:cNvPr id="16" name="AutoShape 16">
              <a:extLst>
                <a:ext uri="{FF2B5EF4-FFF2-40B4-BE49-F238E27FC236}">
                  <a16:creationId xmlns:a16="http://schemas.microsoft.com/office/drawing/2014/main" id="{F69DF9A3-4CBA-0B3C-6BEA-2B78B17AD42E}"/>
                </a:ext>
              </a:extLst>
            </p:cNvPr>
            <p:cNvSpPr/>
            <p:nvPr/>
          </p:nvSpPr>
          <p:spPr>
            <a:xfrm flipV="1">
              <a:off x="4802202" y="10735"/>
              <a:ext cx="5240240" cy="11237731"/>
            </a:xfrm>
            <a:prstGeom prst="line">
              <a:avLst/>
            </a:prstGeom>
            <a:ln w="50800" cap="flat">
              <a:solidFill>
                <a:srgbClr val="890519"/>
              </a:solidFill>
              <a:prstDash val="solid"/>
              <a:headEnd type="none" w="sm" len="sm"/>
              <a:tailEnd type="none" w="sm" len="sm"/>
            </a:ln>
          </p:spPr>
          <p:txBody>
            <a:bodyPr/>
            <a:lstStyle/>
            <a:p>
              <a:endParaRPr lang="en-US"/>
            </a:p>
          </p:txBody>
        </p:sp>
      </p:grpSp>
      <p:sp>
        <p:nvSpPr>
          <p:cNvPr id="18" name="TextBox 18">
            <a:extLst>
              <a:ext uri="{FF2B5EF4-FFF2-40B4-BE49-F238E27FC236}">
                <a16:creationId xmlns:a16="http://schemas.microsoft.com/office/drawing/2014/main" id="{078463F1-6CF1-8DF3-08DD-019757E79C69}"/>
              </a:ext>
            </a:extLst>
          </p:cNvPr>
          <p:cNvSpPr txBox="1"/>
          <p:nvPr/>
        </p:nvSpPr>
        <p:spPr>
          <a:xfrm>
            <a:off x="1790700" y="1866900"/>
            <a:ext cx="7065695" cy="1066808"/>
          </a:xfrm>
          <a:prstGeom prst="rect">
            <a:avLst/>
          </a:prstGeom>
        </p:spPr>
        <p:txBody>
          <a:bodyPr lIns="0" tIns="0" rIns="0" bIns="0" rtlCol="0" anchor="t">
            <a:spAutoFit/>
          </a:bodyPr>
          <a:lstStyle/>
          <a:p>
            <a:pPr algn="l">
              <a:lnSpc>
                <a:spcPts val="8250"/>
              </a:lnSpc>
            </a:pPr>
            <a:r>
              <a:rPr lang="en-US" sz="7500" b="1" dirty="0">
                <a:solidFill>
                  <a:srgbClr val="890519"/>
                </a:solidFill>
                <a:latin typeface="DM Sans Bold"/>
                <a:ea typeface="DM Sans Bold"/>
                <a:cs typeface="DM Sans Bold"/>
                <a:sym typeface="DM Sans Bold"/>
              </a:rPr>
              <a:t>Scenario 1</a:t>
            </a:r>
          </a:p>
        </p:txBody>
      </p:sp>
      <p:sp>
        <p:nvSpPr>
          <p:cNvPr id="20" name="TextBox 19">
            <a:extLst>
              <a:ext uri="{FF2B5EF4-FFF2-40B4-BE49-F238E27FC236}">
                <a16:creationId xmlns:a16="http://schemas.microsoft.com/office/drawing/2014/main" id="{07CD4A07-1162-A6E2-7477-E85C0FB14B55}"/>
              </a:ext>
            </a:extLst>
          </p:cNvPr>
          <p:cNvSpPr txBox="1"/>
          <p:nvPr/>
        </p:nvSpPr>
        <p:spPr>
          <a:xfrm>
            <a:off x="2574428" y="3610900"/>
            <a:ext cx="13474374" cy="3170099"/>
          </a:xfrm>
          <a:prstGeom prst="rect">
            <a:avLst/>
          </a:prstGeom>
          <a:noFill/>
        </p:spPr>
        <p:txBody>
          <a:bodyPr wrap="square">
            <a:spAutoFit/>
          </a:bodyPr>
          <a:lstStyle/>
          <a:p>
            <a:r>
              <a:rPr lang="en-US" sz="5000" dirty="0"/>
              <a:t>Sam, a UC student, informs OEO that they were sexually assaulted over the weekend by another UC student. Sam reports that the assault occurred at The Vanguard apartments. </a:t>
            </a:r>
          </a:p>
        </p:txBody>
      </p:sp>
    </p:spTree>
    <p:extLst>
      <p:ext uri="{BB962C8B-B14F-4D97-AF65-F5344CB8AC3E}">
        <p14:creationId xmlns:p14="http://schemas.microsoft.com/office/powerpoint/2010/main" val="2011275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E1EA1-2136-7926-82B7-1133EF16EDB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702E44C-412B-4D68-442F-1514DF293A2E}"/>
              </a:ext>
            </a:extLst>
          </p:cNvPr>
          <p:cNvGrpSpPr/>
          <p:nvPr/>
        </p:nvGrpSpPr>
        <p:grpSpPr>
          <a:xfrm>
            <a:off x="1028700" y="1028700"/>
            <a:ext cx="16230600" cy="8229600"/>
            <a:chOff x="0" y="0"/>
            <a:chExt cx="4274726" cy="2167467"/>
          </a:xfrm>
        </p:grpSpPr>
        <p:sp>
          <p:nvSpPr>
            <p:cNvPr id="3" name="Freeform 3">
              <a:extLst>
                <a:ext uri="{FF2B5EF4-FFF2-40B4-BE49-F238E27FC236}">
                  <a16:creationId xmlns:a16="http://schemas.microsoft.com/office/drawing/2014/main" id="{0EAE5B73-B532-5A27-AD4E-606995BBEA27}"/>
                </a:ext>
              </a:extLst>
            </p:cNvPr>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F3F3F3"/>
            </a:solidFill>
          </p:spPr>
          <p:txBody>
            <a:bodyPr/>
            <a:lstStyle/>
            <a:p>
              <a:endParaRPr lang="en-US" dirty="0"/>
            </a:p>
          </p:txBody>
        </p:sp>
        <p:sp>
          <p:nvSpPr>
            <p:cNvPr id="4" name="TextBox 4">
              <a:extLst>
                <a:ext uri="{FF2B5EF4-FFF2-40B4-BE49-F238E27FC236}">
                  <a16:creationId xmlns:a16="http://schemas.microsoft.com/office/drawing/2014/main" id="{1453789F-A2F5-3CD7-4FDB-6FC12AB6D8A0}"/>
                </a:ext>
              </a:extLst>
            </p:cNvPr>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a:extLst>
              <a:ext uri="{FF2B5EF4-FFF2-40B4-BE49-F238E27FC236}">
                <a16:creationId xmlns:a16="http://schemas.microsoft.com/office/drawing/2014/main" id="{83A92252-4223-1ED9-E79F-B8E118EDBBFF}"/>
              </a:ext>
            </a:extLst>
          </p:cNvPr>
          <p:cNvGrpSpPr/>
          <p:nvPr/>
        </p:nvGrpSpPr>
        <p:grpSpPr>
          <a:xfrm>
            <a:off x="15035874" y="3861150"/>
            <a:ext cx="7549097" cy="8444400"/>
            <a:chOff x="0" y="0"/>
            <a:chExt cx="10065462" cy="11259200"/>
          </a:xfrm>
        </p:grpSpPr>
        <p:sp>
          <p:nvSpPr>
            <p:cNvPr id="7" name="AutoShape 7">
              <a:extLst>
                <a:ext uri="{FF2B5EF4-FFF2-40B4-BE49-F238E27FC236}">
                  <a16:creationId xmlns:a16="http://schemas.microsoft.com/office/drawing/2014/main" id="{5C46E1BA-C9BB-7F2F-F7C6-BD6321A54A3F}"/>
                </a:ext>
              </a:extLst>
            </p:cNvPr>
            <p:cNvSpPr/>
            <p:nvPr/>
          </p:nvSpPr>
          <p:spPr>
            <a:xfrm flipV="1">
              <a:off x="23020" y="10735"/>
              <a:ext cx="5240240" cy="11237731"/>
            </a:xfrm>
            <a:prstGeom prst="line">
              <a:avLst/>
            </a:prstGeom>
            <a:ln w="50800" cap="flat">
              <a:solidFill>
                <a:srgbClr val="890519"/>
              </a:solidFill>
              <a:prstDash val="solid"/>
              <a:headEnd type="none" w="sm" len="sm"/>
              <a:tailEnd type="none" w="sm" len="sm"/>
            </a:ln>
          </p:spPr>
          <p:txBody>
            <a:bodyPr/>
            <a:lstStyle/>
            <a:p>
              <a:endParaRPr lang="en-US"/>
            </a:p>
          </p:txBody>
        </p:sp>
        <p:sp>
          <p:nvSpPr>
            <p:cNvPr id="8" name="AutoShape 8">
              <a:extLst>
                <a:ext uri="{FF2B5EF4-FFF2-40B4-BE49-F238E27FC236}">
                  <a16:creationId xmlns:a16="http://schemas.microsoft.com/office/drawing/2014/main" id="{E53E3103-329A-29B5-AE77-49FAEE56B4F9}"/>
                </a:ext>
              </a:extLst>
            </p:cNvPr>
            <p:cNvSpPr/>
            <p:nvPr/>
          </p:nvSpPr>
          <p:spPr>
            <a:xfrm flipV="1">
              <a:off x="554040" y="10735"/>
              <a:ext cx="5240240" cy="11237731"/>
            </a:xfrm>
            <a:prstGeom prst="line">
              <a:avLst/>
            </a:prstGeom>
            <a:ln w="50800" cap="flat">
              <a:solidFill>
                <a:srgbClr val="890519"/>
              </a:solidFill>
              <a:prstDash val="solid"/>
              <a:headEnd type="none" w="sm" len="sm"/>
              <a:tailEnd type="none" w="sm" len="sm"/>
            </a:ln>
          </p:spPr>
          <p:txBody>
            <a:bodyPr/>
            <a:lstStyle/>
            <a:p>
              <a:endParaRPr lang="en-US"/>
            </a:p>
          </p:txBody>
        </p:sp>
        <p:sp>
          <p:nvSpPr>
            <p:cNvPr id="9" name="AutoShape 9">
              <a:extLst>
                <a:ext uri="{FF2B5EF4-FFF2-40B4-BE49-F238E27FC236}">
                  <a16:creationId xmlns:a16="http://schemas.microsoft.com/office/drawing/2014/main" id="{F4AAA47B-222C-347F-3F91-21B1F28F3BEC}"/>
                </a:ext>
              </a:extLst>
            </p:cNvPr>
            <p:cNvSpPr/>
            <p:nvPr/>
          </p:nvSpPr>
          <p:spPr>
            <a:xfrm flipV="1">
              <a:off x="1085061" y="10735"/>
              <a:ext cx="5240240" cy="11237731"/>
            </a:xfrm>
            <a:prstGeom prst="line">
              <a:avLst/>
            </a:prstGeom>
            <a:ln w="50800" cap="flat">
              <a:solidFill>
                <a:srgbClr val="890519"/>
              </a:solidFill>
              <a:prstDash val="solid"/>
              <a:headEnd type="none" w="sm" len="sm"/>
              <a:tailEnd type="none" w="sm" len="sm"/>
            </a:ln>
          </p:spPr>
          <p:txBody>
            <a:bodyPr/>
            <a:lstStyle/>
            <a:p>
              <a:endParaRPr lang="en-US"/>
            </a:p>
          </p:txBody>
        </p:sp>
        <p:sp>
          <p:nvSpPr>
            <p:cNvPr id="10" name="AutoShape 10">
              <a:extLst>
                <a:ext uri="{FF2B5EF4-FFF2-40B4-BE49-F238E27FC236}">
                  <a16:creationId xmlns:a16="http://schemas.microsoft.com/office/drawing/2014/main" id="{E2FDBA32-147C-3E20-E29C-80DAA9B9585B}"/>
                </a:ext>
              </a:extLst>
            </p:cNvPr>
            <p:cNvSpPr/>
            <p:nvPr/>
          </p:nvSpPr>
          <p:spPr>
            <a:xfrm flipV="1">
              <a:off x="1616081" y="10735"/>
              <a:ext cx="5240240" cy="11237731"/>
            </a:xfrm>
            <a:prstGeom prst="line">
              <a:avLst/>
            </a:prstGeom>
            <a:ln w="50800" cap="flat">
              <a:solidFill>
                <a:srgbClr val="890519"/>
              </a:solidFill>
              <a:prstDash val="solid"/>
              <a:headEnd type="none" w="sm" len="sm"/>
              <a:tailEnd type="none" w="sm" len="sm"/>
            </a:ln>
          </p:spPr>
          <p:txBody>
            <a:bodyPr/>
            <a:lstStyle/>
            <a:p>
              <a:endParaRPr lang="en-US"/>
            </a:p>
          </p:txBody>
        </p:sp>
        <p:sp>
          <p:nvSpPr>
            <p:cNvPr id="11" name="AutoShape 11">
              <a:extLst>
                <a:ext uri="{FF2B5EF4-FFF2-40B4-BE49-F238E27FC236}">
                  <a16:creationId xmlns:a16="http://schemas.microsoft.com/office/drawing/2014/main" id="{EF2B7C78-CCC0-1AE1-3958-694D6105D5DF}"/>
                </a:ext>
              </a:extLst>
            </p:cNvPr>
            <p:cNvSpPr/>
            <p:nvPr/>
          </p:nvSpPr>
          <p:spPr>
            <a:xfrm flipV="1">
              <a:off x="2147101" y="10735"/>
              <a:ext cx="5240240" cy="11237731"/>
            </a:xfrm>
            <a:prstGeom prst="line">
              <a:avLst/>
            </a:prstGeom>
            <a:ln w="50800" cap="flat">
              <a:solidFill>
                <a:srgbClr val="890519"/>
              </a:solidFill>
              <a:prstDash val="solid"/>
              <a:headEnd type="none" w="sm" len="sm"/>
              <a:tailEnd type="none" w="sm" len="sm"/>
            </a:ln>
          </p:spPr>
          <p:txBody>
            <a:bodyPr/>
            <a:lstStyle/>
            <a:p>
              <a:endParaRPr lang="en-US"/>
            </a:p>
          </p:txBody>
        </p:sp>
        <p:sp>
          <p:nvSpPr>
            <p:cNvPr id="12" name="AutoShape 12">
              <a:extLst>
                <a:ext uri="{FF2B5EF4-FFF2-40B4-BE49-F238E27FC236}">
                  <a16:creationId xmlns:a16="http://schemas.microsoft.com/office/drawing/2014/main" id="{FDF5EFC7-6666-6189-5120-AA199C1F6392}"/>
                </a:ext>
              </a:extLst>
            </p:cNvPr>
            <p:cNvSpPr/>
            <p:nvPr/>
          </p:nvSpPr>
          <p:spPr>
            <a:xfrm flipV="1">
              <a:off x="2678121" y="10735"/>
              <a:ext cx="5240240" cy="11237731"/>
            </a:xfrm>
            <a:prstGeom prst="line">
              <a:avLst/>
            </a:prstGeom>
            <a:ln w="50800" cap="flat">
              <a:solidFill>
                <a:srgbClr val="890519"/>
              </a:solidFill>
              <a:prstDash val="solid"/>
              <a:headEnd type="none" w="sm" len="sm"/>
              <a:tailEnd type="none" w="sm" len="sm"/>
            </a:ln>
          </p:spPr>
          <p:txBody>
            <a:bodyPr/>
            <a:lstStyle/>
            <a:p>
              <a:endParaRPr lang="en-US"/>
            </a:p>
          </p:txBody>
        </p:sp>
        <p:sp>
          <p:nvSpPr>
            <p:cNvPr id="13" name="AutoShape 13">
              <a:extLst>
                <a:ext uri="{FF2B5EF4-FFF2-40B4-BE49-F238E27FC236}">
                  <a16:creationId xmlns:a16="http://schemas.microsoft.com/office/drawing/2014/main" id="{72C178A7-7E18-48A2-FC99-CCEFA85A9957}"/>
                </a:ext>
              </a:extLst>
            </p:cNvPr>
            <p:cNvSpPr/>
            <p:nvPr/>
          </p:nvSpPr>
          <p:spPr>
            <a:xfrm flipV="1">
              <a:off x="3209142" y="10735"/>
              <a:ext cx="5240240" cy="11237731"/>
            </a:xfrm>
            <a:prstGeom prst="line">
              <a:avLst/>
            </a:prstGeom>
            <a:ln w="50800" cap="flat">
              <a:solidFill>
                <a:srgbClr val="890519"/>
              </a:solidFill>
              <a:prstDash val="solid"/>
              <a:headEnd type="none" w="sm" len="sm"/>
              <a:tailEnd type="none" w="sm" len="sm"/>
            </a:ln>
          </p:spPr>
          <p:txBody>
            <a:bodyPr/>
            <a:lstStyle/>
            <a:p>
              <a:endParaRPr lang="en-US"/>
            </a:p>
          </p:txBody>
        </p:sp>
        <p:sp>
          <p:nvSpPr>
            <p:cNvPr id="14" name="AutoShape 14">
              <a:extLst>
                <a:ext uri="{FF2B5EF4-FFF2-40B4-BE49-F238E27FC236}">
                  <a16:creationId xmlns:a16="http://schemas.microsoft.com/office/drawing/2014/main" id="{C5F2285B-76CE-7E76-1E2F-4A797C94CE8D}"/>
                </a:ext>
              </a:extLst>
            </p:cNvPr>
            <p:cNvSpPr/>
            <p:nvPr/>
          </p:nvSpPr>
          <p:spPr>
            <a:xfrm flipV="1">
              <a:off x="3740162" y="10735"/>
              <a:ext cx="5240240" cy="11237731"/>
            </a:xfrm>
            <a:prstGeom prst="line">
              <a:avLst/>
            </a:prstGeom>
            <a:ln w="50800" cap="flat">
              <a:solidFill>
                <a:srgbClr val="890519"/>
              </a:solidFill>
              <a:prstDash val="solid"/>
              <a:headEnd type="none" w="sm" len="sm"/>
              <a:tailEnd type="none" w="sm" len="sm"/>
            </a:ln>
          </p:spPr>
          <p:txBody>
            <a:bodyPr/>
            <a:lstStyle/>
            <a:p>
              <a:endParaRPr lang="en-US"/>
            </a:p>
          </p:txBody>
        </p:sp>
        <p:sp>
          <p:nvSpPr>
            <p:cNvPr id="15" name="AutoShape 15">
              <a:extLst>
                <a:ext uri="{FF2B5EF4-FFF2-40B4-BE49-F238E27FC236}">
                  <a16:creationId xmlns:a16="http://schemas.microsoft.com/office/drawing/2014/main" id="{80A3786A-BC4F-F6AA-EC48-27F9F54AB06F}"/>
                </a:ext>
              </a:extLst>
            </p:cNvPr>
            <p:cNvSpPr/>
            <p:nvPr/>
          </p:nvSpPr>
          <p:spPr>
            <a:xfrm flipV="1">
              <a:off x="4271182" y="10735"/>
              <a:ext cx="5240240" cy="11237731"/>
            </a:xfrm>
            <a:prstGeom prst="line">
              <a:avLst/>
            </a:prstGeom>
            <a:ln w="50800" cap="flat">
              <a:solidFill>
                <a:srgbClr val="890519"/>
              </a:solidFill>
              <a:prstDash val="solid"/>
              <a:headEnd type="none" w="sm" len="sm"/>
              <a:tailEnd type="none" w="sm" len="sm"/>
            </a:ln>
          </p:spPr>
          <p:txBody>
            <a:bodyPr/>
            <a:lstStyle/>
            <a:p>
              <a:endParaRPr lang="en-US"/>
            </a:p>
          </p:txBody>
        </p:sp>
        <p:sp>
          <p:nvSpPr>
            <p:cNvPr id="16" name="AutoShape 16">
              <a:extLst>
                <a:ext uri="{FF2B5EF4-FFF2-40B4-BE49-F238E27FC236}">
                  <a16:creationId xmlns:a16="http://schemas.microsoft.com/office/drawing/2014/main" id="{DEBA0587-A1AD-D184-5B9C-73C8A14928F1}"/>
                </a:ext>
              </a:extLst>
            </p:cNvPr>
            <p:cNvSpPr/>
            <p:nvPr/>
          </p:nvSpPr>
          <p:spPr>
            <a:xfrm flipV="1">
              <a:off x="4802202" y="10735"/>
              <a:ext cx="5240240" cy="11237731"/>
            </a:xfrm>
            <a:prstGeom prst="line">
              <a:avLst/>
            </a:prstGeom>
            <a:ln w="50800" cap="flat">
              <a:solidFill>
                <a:srgbClr val="890519"/>
              </a:solidFill>
              <a:prstDash val="solid"/>
              <a:headEnd type="none" w="sm" len="sm"/>
              <a:tailEnd type="none" w="sm" len="sm"/>
            </a:ln>
          </p:spPr>
          <p:txBody>
            <a:bodyPr/>
            <a:lstStyle/>
            <a:p>
              <a:endParaRPr lang="en-US"/>
            </a:p>
          </p:txBody>
        </p:sp>
      </p:grpSp>
      <p:sp>
        <p:nvSpPr>
          <p:cNvPr id="18" name="TextBox 18">
            <a:extLst>
              <a:ext uri="{FF2B5EF4-FFF2-40B4-BE49-F238E27FC236}">
                <a16:creationId xmlns:a16="http://schemas.microsoft.com/office/drawing/2014/main" id="{5D7F4204-8AAA-53A5-282C-0C074E80B109}"/>
              </a:ext>
            </a:extLst>
          </p:cNvPr>
          <p:cNvSpPr txBox="1"/>
          <p:nvPr/>
        </p:nvSpPr>
        <p:spPr>
          <a:xfrm>
            <a:off x="1790700" y="1866900"/>
            <a:ext cx="7065695" cy="1066808"/>
          </a:xfrm>
          <a:prstGeom prst="rect">
            <a:avLst/>
          </a:prstGeom>
        </p:spPr>
        <p:txBody>
          <a:bodyPr lIns="0" tIns="0" rIns="0" bIns="0" rtlCol="0" anchor="t">
            <a:spAutoFit/>
          </a:bodyPr>
          <a:lstStyle/>
          <a:p>
            <a:pPr algn="l">
              <a:lnSpc>
                <a:spcPts val="8250"/>
              </a:lnSpc>
            </a:pPr>
            <a:r>
              <a:rPr lang="en-US" sz="7500" b="1" dirty="0">
                <a:solidFill>
                  <a:srgbClr val="890519"/>
                </a:solidFill>
                <a:latin typeface="DM Sans Bold"/>
                <a:ea typeface="DM Sans Bold"/>
                <a:cs typeface="DM Sans Bold"/>
                <a:sym typeface="DM Sans Bold"/>
              </a:rPr>
              <a:t>Scenario 2</a:t>
            </a:r>
          </a:p>
        </p:txBody>
      </p:sp>
      <p:sp>
        <p:nvSpPr>
          <p:cNvPr id="20" name="TextBox 19">
            <a:extLst>
              <a:ext uri="{FF2B5EF4-FFF2-40B4-BE49-F238E27FC236}">
                <a16:creationId xmlns:a16="http://schemas.microsoft.com/office/drawing/2014/main" id="{E6A8E285-41BB-F255-4D66-A34DAA2C36B9}"/>
              </a:ext>
            </a:extLst>
          </p:cNvPr>
          <p:cNvSpPr txBox="1"/>
          <p:nvPr/>
        </p:nvSpPr>
        <p:spPr>
          <a:xfrm>
            <a:off x="2574428" y="3610900"/>
            <a:ext cx="13474374" cy="3170099"/>
          </a:xfrm>
          <a:prstGeom prst="rect">
            <a:avLst/>
          </a:prstGeom>
          <a:noFill/>
        </p:spPr>
        <p:txBody>
          <a:bodyPr wrap="square">
            <a:spAutoFit/>
          </a:bodyPr>
          <a:lstStyle/>
          <a:p>
            <a:r>
              <a:rPr lang="en-US" sz="5000" dirty="0"/>
              <a:t>Tam, a UC student studying abroad in France, reports to their faculty member that they were sexually harassed by other UC students in the program.</a:t>
            </a:r>
          </a:p>
        </p:txBody>
      </p:sp>
    </p:spTree>
    <p:extLst>
      <p:ext uri="{BB962C8B-B14F-4D97-AF65-F5344CB8AC3E}">
        <p14:creationId xmlns:p14="http://schemas.microsoft.com/office/powerpoint/2010/main" val="503170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A94C7-BFD7-AA3E-09A6-AFCE7D53B33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EC0BD13-4DB9-D938-9D45-A75E2AE3A4BD}"/>
              </a:ext>
            </a:extLst>
          </p:cNvPr>
          <p:cNvGrpSpPr/>
          <p:nvPr/>
        </p:nvGrpSpPr>
        <p:grpSpPr>
          <a:xfrm>
            <a:off x="1028700" y="1028700"/>
            <a:ext cx="16230600" cy="8229600"/>
            <a:chOff x="0" y="0"/>
            <a:chExt cx="4274726" cy="2167467"/>
          </a:xfrm>
        </p:grpSpPr>
        <p:sp>
          <p:nvSpPr>
            <p:cNvPr id="3" name="Freeform 3">
              <a:extLst>
                <a:ext uri="{FF2B5EF4-FFF2-40B4-BE49-F238E27FC236}">
                  <a16:creationId xmlns:a16="http://schemas.microsoft.com/office/drawing/2014/main" id="{CE5378A8-6B4E-D583-4A50-0FD52150C7F5}"/>
                </a:ext>
              </a:extLst>
            </p:cNvPr>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F3F3F3"/>
            </a:solidFill>
          </p:spPr>
          <p:txBody>
            <a:bodyPr/>
            <a:lstStyle/>
            <a:p>
              <a:endParaRPr lang="en-US" dirty="0"/>
            </a:p>
          </p:txBody>
        </p:sp>
        <p:sp>
          <p:nvSpPr>
            <p:cNvPr id="4" name="TextBox 4">
              <a:extLst>
                <a:ext uri="{FF2B5EF4-FFF2-40B4-BE49-F238E27FC236}">
                  <a16:creationId xmlns:a16="http://schemas.microsoft.com/office/drawing/2014/main" id="{42DD1434-DEBB-3140-E53C-285A09492801}"/>
                </a:ext>
              </a:extLst>
            </p:cNvPr>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a:extLst>
              <a:ext uri="{FF2B5EF4-FFF2-40B4-BE49-F238E27FC236}">
                <a16:creationId xmlns:a16="http://schemas.microsoft.com/office/drawing/2014/main" id="{1A76D4C4-2BD0-BE8E-72BA-A5F9E904AEED}"/>
              </a:ext>
            </a:extLst>
          </p:cNvPr>
          <p:cNvGrpSpPr/>
          <p:nvPr/>
        </p:nvGrpSpPr>
        <p:grpSpPr>
          <a:xfrm>
            <a:off x="15035874" y="3861150"/>
            <a:ext cx="7549097" cy="8444400"/>
            <a:chOff x="0" y="0"/>
            <a:chExt cx="10065462" cy="11259200"/>
          </a:xfrm>
        </p:grpSpPr>
        <p:sp>
          <p:nvSpPr>
            <p:cNvPr id="7" name="AutoShape 7">
              <a:extLst>
                <a:ext uri="{FF2B5EF4-FFF2-40B4-BE49-F238E27FC236}">
                  <a16:creationId xmlns:a16="http://schemas.microsoft.com/office/drawing/2014/main" id="{97EC74D8-21C4-6741-D2E5-0E229F12DD8F}"/>
                </a:ext>
              </a:extLst>
            </p:cNvPr>
            <p:cNvSpPr/>
            <p:nvPr/>
          </p:nvSpPr>
          <p:spPr>
            <a:xfrm flipV="1">
              <a:off x="23020" y="10735"/>
              <a:ext cx="5240240" cy="11237731"/>
            </a:xfrm>
            <a:prstGeom prst="line">
              <a:avLst/>
            </a:prstGeom>
            <a:ln w="50800" cap="flat">
              <a:solidFill>
                <a:srgbClr val="890519"/>
              </a:solidFill>
              <a:prstDash val="solid"/>
              <a:headEnd type="none" w="sm" len="sm"/>
              <a:tailEnd type="none" w="sm" len="sm"/>
            </a:ln>
          </p:spPr>
          <p:txBody>
            <a:bodyPr/>
            <a:lstStyle/>
            <a:p>
              <a:endParaRPr lang="en-US"/>
            </a:p>
          </p:txBody>
        </p:sp>
        <p:sp>
          <p:nvSpPr>
            <p:cNvPr id="8" name="AutoShape 8">
              <a:extLst>
                <a:ext uri="{FF2B5EF4-FFF2-40B4-BE49-F238E27FC236}">
                  <a16:creationId xmlns:a16="http://schemas.microsoft.com/office/drawing/2014/main" id="{872B8327-74F5-5AB4-54B0-BED8530DCCB2}"/>
                </a:ext>
              </a:extLst>
            </p:cNvPr>
            <p:cNvSpPr/>
            <p:nvPr/>
          </p:nvSpPr>
          <p:spPr>
            <a:xfrm flipV="1">
              <a:off x="554040" y="10735"/>
              <a:ext cx="5240240" cy="11237731"/>
            </a:xfrm>
            <a:prstGeom prst="line">
              <a:avLst/>
            </a:prstGeom>
            <a:ln w="50800" cap="flat">
              <a:solidFill>
                <a:srgbClr val="890519"/>
              </a:solidFill>
              <a:prstDash val="solid"/>
              <a:headEnd type="none" w="sm" len="sm"/>
              <a:tailEnd type="none" w="sm" len="sm"/>
            </a:ln>
          </p:spPr>
          <p:txBody>
            <a:bodyPr/>
            <a:lstStyle/>
            <a:p>
              <a:endParaRPr lang="en-US"/>
            </a:p>
          </p:txBody>
        </p:sp>
        <p:sp>
          <p:nvSpPr>
            <p:cNvPr id="9" name="AutoShape 9">
              <a:extLst>
                <a:ext uri="{FF2B5EF4-FFF2-40B4-BE49-F238E27FC236}">
                  <a16:creationId xmlns:a16="http://schemas.microsoft.com/office/drawing/2014/main" id="{DE48DECD-F299-BE27-B0C4-1B5F4CEB0398}"/>
                </a:ext>
              </a:extLst>
            </p:cNvPr>
            <p:cNvSpPr/>
            <p:nvPr/>
          </p:nvSpPr>
          <p:spPr>
            <a:xfrm flipV="1">
              <a:off x="1085061" y="10735"/>
              <a:ext cx="5240240" cy="11237731"/>
            </a:xfrm>
            <a:prstGeom prst="line">
              <a:avLst/>
            </a:prstGeom>
            <a:ln w="50800" cap="flat">
              <a:solidFill>
                <a:srgbClr val="890519"/>
              </a:solidFill>
              <a:prstDash val="solid"/>
              <a:headEnd type="none" w="sm" len="sm"/>
              <a:tailEnd type="none" w="sm" len="sm"/>
            </a:ln>
          </p:spPr>
          <p:txBody>
            <a:bodyPr/>
            <a:lstStyle/>
            <a:p>
              <a:endParaRPr lang="en-US"/>
            </a:p>
          </p:txBody>
        </p:sp>
        <p:sp>
          <p:nvSpPr>
            <p:cNvPr id="10" name="AutoShape 10">
              <a:extLst>
                <a:ext uri="{FF2B5EF4-FFF2-40B4-BE49-F238E27FC236}">
                  <a16:creationId xmlns:a16="http://schemas.microsoft.com/office/drawing/2014/main" id="{5B53C5BF-0551-75AF-E7B9-CF587C64A58C}"/>
                </a:ext>
              </a:extLst>
            </p:cNvPr>
            <p:cNvSpPr/>
            <p:nvPr/>
          </p:nvSpPr>
          <p:spPr>
            <a:xfrm flipV="1">
              <a:off x="1616081" y="10735"/>
              <a:ext cx="5240240" cy="11237731"/>
            </a:xfrm>
            <a:prstGeom prst="line">
              <a:avLst/>
            </a:prstGeom>
            <a:ln w="50800" cap="flat">
              <a:solidFill>
                <a:srgbClr val="890519"/>
              </a:solidFill>
              <a:prstDash val="solid"/>
              <a:headEnd type="none" w="sm" len="sm"/>
              <a:tailEnd type="none" w="sm" len="sm"/>
            </a:ln>
          </p:spPr>
          <p:txBody>
            <a:bodyPr/>
            <a:lstStyle/>
            <a:p>
              <a:endParaRPr lang="en-US"/>
            </a:p>
          </p:txBody>
        </p:sp>
        <p:sp>
          <p:nvSpPr>
            <p:cNvPr id="11" name="AutoShape 11">
              <a:extLst>
                <a:ext uri="{FF2B5EF4-FFF2-40B4-BE49-F238E27FC236}">
                  <a16:creationId xmlns:a16="http://schemas.microsoft.com/office/drawing/2014/main" id="{ACEBC0DD-3567-7AD0-77F1-2AEA1DEC0407}"/>
                </a:ext>
              </a:extLst>
            </p:cNvPr>
            <p:cNvSpPr/>
            <p:nvPr/>
          </p:nvSpPr>
          <p:spPr>
            <a:xfrm flipV="1">
              <a:off x="2147101" y="10735"/>
              <a:ext cx="5240240" cy="11237731"/>
            </a:xfrm>
            <a:prstGeom prst="line">
              <a:avLst/>
            </a:prstGeom>
            <a:ln w="50800" cap="flat">
              <a:solidFill>
                <a:srgbClr val="890519"/>
              </a:solidFill>
              <a:prstDash val="solid"/>
              <a:headEnd type="none" w="sm" len="sm"/>
              <a:tailEnd type="none" w="sm" len="sm"/>
            </a:ln>
          </p:spPr>
          <p:txBody>
            <a:bodyPr/>
            <a:lstStyle/>
            <a:p>
              <a:endParaRPr lang="en-US"/>
            </a:p>
          </p:txBody>
        </p:sp>
        <p:sp>
          <p:nvSpPr>
            <p:cNvPr id="12" name="AutoShape 12">
              <a:extLst>
                <a:ext uri="{FF2B5EF4-FFF2-40B4-BE49-F238E27FC236}">
                  <a16:creationId xmlns:a16="http://schemas.microsoft.com/office/drawing/2014/main" id="{932E45BF-45EE-9E26-854F-24E9710B6199}"/>
                </a:ext>
              </a:extLst>
            </p:cNvPr>
            <p:cNvSpPr/>
            <p:nvPr/>
          </p:nvSpPr>
          <p:spPr>
            <a:xfrm flipV="1">
              <a:off x="2678121" y="10735"/>
              <a:ext cx="5240240" cy="11237731"/>
            </a:xfrm>
            <a:prstGeom prst="line">
              <a:avLst/>
            </a:prstGeom>
            <a:ln w="50800" cap="flat">
              <a:solidFill>
                <a:srgbClr val="890519"/>
              </a:solidFill>
              <a:prstDash val="solid"/>
              <a:headEnd type="none" w="sm" len="sm"/>
              <a:tailEnd type="none" w="sm" len="sm"/>
            </a:ln>
          </p:spPr>
          <p:txBody>
            <a:bodyPr/>
            <a:lstStyle/>
            <a:p>
              <a:endParaRPr lang="en-US"/>
            </a:p>
          </p:txBody>
        </p:sp>
        <p:sp>
          <p:nvSpPr>
            <p:cNvPr id="13" name="AutoShape 13">
              <a:extLst>
                <a:ext uri="{FF2B5EF4-FFF2-40B4-BE49-F238E27FC236}">
                  <a16:creationId xmlns:a16="http://schemas.microsoft.com/office/drawing/2014/main" id="{63DD8997-64CF-87CE-EA1C-2EF3DF0E2ED7}"/>
                </a:ext>
              </a:extLst>
            </p:cNvPr>
            <p:cNvSpPr/>
            <p:nvPr/>
          </p:nvSpPr>
          <p:spPr>
            <a:xfrm flipV="1">
              <a:off x="3209142" y="10735"/>
              <a:ext cx="5240240" cy="11237731"/>
            </a:xfrm>
            <a:prstGeom prst="line">
              <a:avLst/>
            </a:prstGeom>
            <a:ln w="50800" cap="flat">
              <a:solidFill>
                <a:srgbClr val="890519"/>
              </a:solidFill>
              <a:prstDash val="solid"/>
              <a:headEnd type="none" w="sm" len="sm"/>
              <a:tailEnd type="none" w="sm" len="sm"/>
            </a:ln>
          </p:spPr>
          <p:txBody>
            <a:bodyPr/>
            <a:lstStyle/>
            <a:p>
              <a:endParaRPr lang="en-US"/>
            </a:p>
          </p:txBody>
        </p:sp>
        <p:sp>
          <p:nvSpPr>
            <p:cNvPr id="14" name="AutoShape 14">
              <a:extLst>
                <a:ext uri="{FF2B5EF4-FFF2-40B4-BE49-F238E27FC236}">
                  <a16:creationId xmlns:a16="http://schemas.microsoft.com/office/drawing/2014/main" id="{C65A26FE-46C4-DE7C-9E35-BA7C95515E66}"/>
                </a:ext>
              </a:extLst>
            </p:cNvPr>
            <p:cNvSpPr/>
            <p:nvPr/>
          </p:nvSpPr>
          <p:spPr>
            <a:xfrm flipV="1">
              <a:off x="3740162" y="10735"/>
              <a:ext cx="5240240" cy="11237731"/>
            </a:xfrm>
            <a:prstGeom prst="line">
              <a:avLst/>
            </a:prstGeom>
            <a:ln w="50800" cap="flat">
              <a:solidFill>
                <a:srgbClr val="890519"/>
              </a:solidFill>
              <a:prstDash val="solid"/>
              <a:headEnd type="none" w="sm" len="sm"/>
              <a:tailEnd type="none" w="sm" len="sm"/>
            </a:ln>
          </p:spPr>
          <p:txBody>
            <a:bodyPr/>
            <a:lstStyle/>
            <a:p>
              <a:endParaRPr lang="en-US"/>
            </a:p>
          </p:txBody>
        </p:sp>
        <p:sp>
          <p:nvSpPr>
            <p:cNvPr id="15" name="AutoShape 15">
              <a:extLst>
                <a:ext uri="{FF2B5EF4-FFF2-40B4-BE49-F238E27FC236}">
                  <a16:creationId xmlns:a16="http://schemas.microsoft.com/office/drawing/2014/main" id="{B1B0B807-424C-361D-9789-799B156A39D5}"/>
                </a:ext>
              </a:extLst>
            </p:cNvPr>
            <p:cNvSpPr/>
            <p:nvPr/>
          </p:nvSpPr>
          <p:spPr>
            <a:xfrm flipV="1">
              <a:off x="4271182" y="10735"/>
              <a:ext cx="5240240" cy="11237731"/>
            </a:xfrm>
            <a:prstGeom prst="line">
              <a:avLst/>
            </a:prstGeom>
            <a:ln w="50800" cap="flat">
              <a:solidFill>
                <a:srgbClr val="890519"/>
              </a:solidFill>
              <a:prstDash val="solid"/>
              <a:headEnd type="none" w="sm" len="sm"/>
              <a:tailEnd type="none" w="sm" len="sm"/>
            </a:ln>
          </p:spPr>
          <p:txBody>
            <a:bodyPr/>
            <a:lstStyle/>
            <a:p>
              <a:endParaRPr lang="en-US"/>
            </a:p>
          </p:txBody>
        </p:sp>
        <p:sp>
          <p:nvSpPr>
            <p:cNvPr id="16" name="AutoShape 16">
              <a:extLst>
                <a:ext uri="{FF2B5EF4-FFF2-40B4-BE49-F238E27FC236}">
                  <a16:creationId xmlns:a16="http://schemas.microsoft.com/office/drawing/2014/main" id="{AF625C66-68CD-E3DF-FE3B-521682E46880}"/>
                </a:ext>
              </a:extLst>
            </p:cNvPr>
            <p:cNvSpPr/>
            <p:nvPr/>
          </p:nvSpPr>
          <p:spPr>
            <a:xfrm flipV="1">
              <a:off x="4802202" y="10735"/>
              <a:ext cx="5240240" cy="11237731"/>
            </a:xfrm>
            <a:prstGeom prst="line">
              <a:avLst/>
            </a:prstGeom>
            <a:ln w="50800" cap="flat">
              <a:solidFill>
                <a:srgbClr val="890519"/>
              </a:solidFill>
              <a:prstDash val="solid"/>
              <a:headEnd type="none" w="sm" len="sm"/>
              <a:tailEnd type="none" w="sm" len="sm"/>
            </a:ln>
          </p:spPr>
          <p:txBody>
            <a:bodyPr/>
            <a:lstStyle/>
            <a:p>
              <a:endParaRPr lang="en-US"/>
            </a:p>
          </p:txBody>
        </p:sp>
      </p:grpSp>
      <p:sp>
        <p:nvSpPr>
          <p:cNvPr id="18" name="TextBox 18">
            <a:extLst>
              <a:ext uri="{FF2B5EF4-FFF2-40B4-BE49-F238E27FC236}">
                <a16:creationId xmlns:a16="http://schemas.microsoft.com/office/drawing/2014/main" id="{FF5B4A17-F2ED-300C-DD30-E643E94D86AF}"/>
              </a:ext>
            </a:extLst>
          </p:cNvPr>
          <p:cNvSpPr txBox="1"/>
          <p:nvPr/>
        </p:nvSpPr>
        <p:spPr>
          <a:xfrm>
            <a:off x="1790700" y="1866900"/>
            <a:ext cx="7065695" cy="1066808"/>
          </a:xfrm>
          <a:prstGeom prst="rect">
            <a:avLst/>
          </a:prstGeom>
        </p:spPr>
        <p:txBody>
          <a:bodyPr lIns="0" tIns="0" rIns="0" bIns="0" rtlCol="0" anchor="t">
            <a:spAutoFit/>
          </a:bodyPr>
          <a:lstStyle/>
          <a:p>
            <a:pPr algn="l">
              <a:lnSpc>
                <a:spcPts val="8250"/>
              </a:lnSpc>
            </a:pPr>
            <a:r>
              <a:rPr lang="en-US" sz="7500" b="1" dirty="0">
                <a:solidFill>
                  <a:srgbClr val="890519"/>
                </a:solidFill>
                <a:latin typeface="DM Sans Bold"/>
                <a:ea typeface="DM Sans Bold"/>
                <a:cs typeface="DM Sans Bold"/>
                <a:sym typeface="DM Sans Bold"/>
              </a:rPr>
              <a:t>Scenario 3</a:t>
            </a:r>
          </a:p>
        </p:txBody>
      </p:sp>
      <p:sp>
        <p:nvSpPr>
          <p:cNvPr id="20" name="TextBox 19">
            <a:extLst>
              <a:ext uri="{FF2B5EF4-FFF2-40B4-BE49-F238E27FC236}">
                <a16:creationId xmlns:a16="http://schemas.microsoft.com/office/drawing/2014/main" id="{8E89C244-E7D0-5F0A-6EB5-56FD24557EC7}"/>
              </a:ext>
            </a:extLst>
          </p:cNvPr>
          <p:cNvSpPr txBox="1"/>
          <p:nvPr/>
        </p:nvSpPr>
        <p:spPr>
          <a:xfrm>
            <a:off x="2574428" y="3610900"/>
            <a:ext cx="13474374" cy="3939540"/>
          </a:xfrm>
          <a:prstGeom prst="rect">
            <a:avLst/>
          </a:prstGeom>
          <a:noFill/>
        </p:spPr>
        <p:txBody>
          <a:bodyPr wrap="square">
            <a:spAutoFit/>
          </a:bodyPr>
          <a:lstStyle/>
          <a:p>
            <a:r>
              <a:rPr lang="en-US" sz="5000" dirty="0"/>
              <a:t>Max is a high school student participating in UC’s College Credit Plus (CCP) program and is enrolled in an online calculus course. Max’s parent calls OEO and reports that Max is being sexually harassed online by one of Max’s calculus classmates.</a:t>
            </a:r>
          </a:p>
        </p:txBody>
      </p:sp>
    </p:spTree>
    <p:extLst>
      <p:ext uri="{BB962C8B-B14F-4D97-AF65-F5344CB8AC3E}">
        <p14:creationId xmlns:p14="http://schemas.microsoft.com/office/powerpoint/2010/main" val="2376710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9B428-140C-9F13-A48E-8BFE6A149EF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46E8498-52F8-9C1F-9F16-F3D8F7EDCC6A}"/>
              </a:ext>
            </a:extLst>
          </p:cNvPr>
          <p:cNvGrpSpPr/>
          <p:nvPr/>
        </p:nvGrpSpPr>
        <p:grpSpPr>
          <a:xfrm>
            <a:off x="2829739" y="1028700"/>
            <a:ext cx="12628522" cy="8229600"/>
            <a:chOff x="0" y="0"/>
            <a:chExt cx="3326030" cy="2167467"/>
          </a:xfrm>
        </p:grpSpPr>
        <p:sp>
          <p:nvSpPr>
            <p:cNvPr id="3" name="Freeform 3">
              <a:extLst>
                <a:ext uri="{FF2B5EF4-FFF2-40B4-BE49-F238E27FC236}">
                  <a16:creationId xmlns:a16="http://schemas.microsoft.com/office/drawing/2014/main" id="{0AB715DF-1614-90E5-69B2-C6011078B868}"/>
                </a:ext>
              </a:extLst>
            </p:cNvPr>
            <p:cNvSpPr/>
            <p:nvPr/>
          </p:nvSpPr>
          <p:spPr>
            <a:xfrm>
              <a:off x="0" y="0"/>
              <a:ext cx="3326030" cy="2167467"/>
            </a:xfrm>
            <a:custGeom>
              <a:avLst/>
              <a:gdLst/>
              <a:ahLst/>
              <a:cxnLst/>
              <a:rect l="l" t="t" r="r" b="b"/>
              <a:pathLst>
                <a:path w="3326030" h="2167467">
                  <a:moveTo>
                    <a:pt x="24522" y="0"/>
                  </a:moveTo>
                  <a:lnTo>
                    <a:pt x="3301508" y="0"/>
                  </a:lnTo>
                  <a:cubicBezTo>
                    <a:pt x="3308012" y="0"/>
                    <a:pt x="3314249" y="2584"/>
                    <a:pt x="3318848" y="7182"/>
                  </a:cubicBezTo>
                  <a:cubicBezTo>
                    <a:pt x="3323447" y="11781"/>
                    <a:pt x="3326030" y="18018"/>
                    <a:pt x="3326030" y="24522"/>
                  </a:cubicBezTo>
                  <a:lnTo>
                    <a:pt x="3326030" y="2142945"/>
                  </a:lnTo>
                  <a:cubicBezTo>
                    <a:pt x="3326030" y="2156488"/>
                    <a:pt x="3315052" y="2167467"/>
                    <a:pt x="3301508" y="2167467"/>
                  </a:cubicBezTo>
                  <a:lnTo>
                    <a:pt x="24522" y="2167467"/>
                  </a:lnTo>
                  <a:cubicBezTo>
                    <a:pt x="18018" y="2167467"/>
                    <a:pt x="11781" y="2164883"/>
                    <a:pt x="7182" y="2160284"/>
                  </a:cubicBezTo>
                  <a:cubicBezTo>
                    <a:pt x="2584" y="2155686"/>
                    <a:pt x="0" y="2149448"/>
                    <a:pt x="0" y="2142945"/>
                  </a:cubicBezTo>
                  <a:lnTo>
                    <a:pt x="0" y="24522"/>
                  </a:lnTo>
                  <a:cubicBezTo>
                    <a:pt x="0" y="18018"/>
                    <a:pt x="2584" y="11781"/>
                    <a:pt x="7182" y="7182"/>
                  </a:cubicBezTo>
                  <a:cubicBezTo>
                    <a:pt x="11781" y="2584"/>
                    <a:pt x="18018" y="0"/>
                    <a:pt x="24522" y="0"/>
                  </a:cubicBezTo>
                  <a:close/>
                </a:path>
              </a:pathLst>
            </a:custGeom>
            <a:solidFill>
              <a:srgbClr val="000000">
                <a:alpha val="0"/>
              </a:srgbClr>
            </a:solidFill>
            <a:ln w="38100" cap="rnd">
              <a:solidFill>
                <a:srgbClr val="890519"/>
              </a:solidFill>
              <a:prstDash val="solid"/>
              <a:round/>
            </a:ln>
          </p:spPr>
          <p:txBody>
            <a:bodyPr/>
            <a:lstStyle/>
            <a:p>
              <a:endParaRPr lang="en-US"/>
            </a:p>
          </p:txBody>
        </p:sp>
        <p:sp>
          <p:nvSpPr>
            <p:cNvPr id="4" name="TextBox 4">
              <a:extLst>
                <a:ext uri="{FF2B5EF4-FFF2-40B4-BE49-F238E27FC236}">
                  <a16:creationId xmlns:a16="http://schemas.microsoft.com/office/drawing/2014/main" id="{EC29A4C9-10DE-2019-7D8A-77D9C7F560E6}"/>
                </a:ext>
              </a:extLst>
            </p:cNvPr>
            <p:cNvSpPr txBox="1"/>
            <p:nvPr/>
          </p:nvSpPr>
          <p:spPr>
            <a:xfrm>
              <a:off x="0" y="-38100"/>
              <a:ext cx="3326030" cy="220556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a:extLst>
              <a:ext uri="{FF2B5EF4-FFF2-40B4-BE49-F238E27FC236}">
                <a16:creationId xmlns:a16="http://schemas.microsoft.com/office/drawing/2014/main" id="{6911AE3C-8DD6-17AC-C734-17F485D5ED79}"/>
              </a:ext>
            </a:extLst>
          </p:cNvPr>
          <p:cNvGrpSpPr/>
          <p:nvPr/>
        </p:nvGrpSpPr>
        <p:grpSpPr>
          <a:xfrm>
            <a:off x="3512277" y="2657415"/>
            <a:ext cx="11328348" cy="6183789"/>
            <a:chOff x="0" y="0"/>
            <a:chExt cx="1489003" cy="812800"/>
          </a:xfrm>
        </p:grpSpPr>
        <p:sp>
          <p:nvSpPr>
            <p:cNvPr id="6" name="Freeform 6">
              <a:extLst>
                <a:ext uri="{FF2B5EF4-FFF2-40B4-BE49-F238E27FC236}">
                  <a16:creationId xmlns:a16="http://schemas.microsoft.com/office/drawing/2014/main" id="{FC7AE232-FACC-CEBD-1BF5-A1F8E7464B52}"/>
                </a:ext>
              </a:extLst>
            </p:cNvPr>
            <p:cNvSpPr/>
            <p:nvPr/>
          </p:nvSpPr>
          <p:spPr>
            <a:xfrm>
              <a:off x="0" y="0"/>
              <a:ext cx="1489003" cy="812800"/>
            </a:xfrm>
            <a:custGeom>
              <a:avLst/>
              <a:gdLst/>
              <a:ahLst/>
              <a:cxnLst/>
              <a:rect l="l" t="t" r="r" b="b"/>
              <a:pathLst>
                <a:path w="1489003" h="812800">
                  <a:moveTo>
                    <a:pt x="15718" y="0"/>
                  </a:moveTo>
                  <a:lnTo>
                    <a:pt x="1473285" y="0"/>
                  </a:lnTo>
                  <a:cubicBezTo>
                    <a:pt x="1481966" y="0"/>
                    <a:pt x="1489003" y="7037"/>
                    <a:pt x="1489003" y="15718"/>
                  </a:cubicBezTo>
                  <a:lnTo>
                    <a:pt x="1489003" y="797082"/>
                  </a:lnTo>
                  <a:cubicBezTo>
                    <a:pt x="1489003" y="805763"/>
                    <a:pt x="1481966" y="812800"/>
                    <a:pt x="1473285" y="812800"/>
                  </a:cubicBezTo>
                  <a:lnTo>
                    <a:pt x="15718" y="812800"/>
                  </a:lnTo>
                  <a:cubicBezTo>
                    <a:pt x="7037" y="812800"/>
                    <a:pt x="0" y="805763"/>
                    <a:pt x="0" y="797082"/>
                  </a:cubicBezTo>
                  <a:lnTo>
                    <a:pt x="0" y="15718"/>
                  </a:lnTo>
                  <a:cubicBezTo>
                    <a:pt x="0" y="7037"/>
                    <a:pt x="7037" y="0"/>
                    <a:pt x="15718" y="0"/>
                  </a:cubicBezTo>
                  <a:close/>
                </a:path>
              </a:pathLst>
            </a:custGeom>
            <a:blipFill>
              <a:blip r:embed="rId2"/>
              <a:stretch>
                <a:fillRect t="-128" b="-128"/>
              </a:stretch>
            </a:blipFill>
          </p:spPr>
          <p:txBody>
            <a:bodyPr/>
            <a:lstStyle/>
            <a:p>
              <a:endParaRPr lang="en-US"/>
            </a:p>
          </p:txBody>
        </p:sp>
      </p:grpSp>
      <p:sp>
        <p:nvSpPr>
          <p:cNvPr id="7" name="TextBox 7">
            <a:extLst>
              <a:ext uri="{FF2B5EF4-FFF2-40B4-BE49-F238E27FC236}">
                <a16:creationId xmlns:a16="http://schemas.microsoft.com/office/drawing/2014/main" id="{9BBC94F9-57BC-29DC-9798-5EEFA639286E}"/>
              </a:ext>
            </a:extLst>
          </p:cNvPr>
          <p:cNvSpPr txBox="1"/>
          <p:nvPr/>
        </p:nvSpPr>
        <p:spPr>
          <a:xfrm>
            <a:off x="3512278" y="1458496"/>
            <a:ext cx="11328347" cy="950838"/>
          </a:xfrm>
          <a:prstGeom prst="rect">
            <a:avLst/>
          </a:prstGeom>
        </p:spPr>
        <p:txBody>
          <a:bodyPr wrap="square" lIns="0" tIns="0" rIns="0" bIns="0" rtlCol="0" anchor="t">
            <a:spAutoFit/>
          </a:bodyPr>
          <a:lstStyle/>
          <a:p>
            <a:pPr algn="ctr">
              <a:lnSpc>
                <a:spcPts val="7590"/>
              </a:lnSpc>
            </a:pPr>
            <a:r>
              <a:rPr lang="en-US" sz="6000" b="1" dirty="0">
                <a:solidFill>
                  <a:srgbClr val="890519"/>
                </a:solidFill>
                <a:latin typeface="DM Sans Bold"/>
                <a:ea typeface="DM Sans Bold"/>
                <a:cs typeface="DM Sans Bold"/>
                <a:sym typeface="DM Sans Bold"/>
              </a:rPr>
              <a:t>2: Report Receipt &amp; Resolution</a:t>
            </a:r>
          </a:p>
        </p:txBody>
      </p:sp>
    </p:spTree>
    <p:extLst>
      <p:ext uri="{BB962C8B-B14F-4D97-AF65-F5344CB8AC3E}">
        <p14:creationId xmlns:p14="http://schemas.microsoft.com/office/powerpoint/2010/main" val="4123389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F3F3F3"/>
            </a:solidFill>
          </p:spPr>
          <p:txBody>
            <a:bodyPr/>
            <a:lstStyle/>
            <a:p>
              <a:endParaRPr lang="en-US"/>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790700" y="1847850"/>
            <a:ext cx="11917142" cy="1003308"/>
          </a:xfrm>
          <a:prstGeom prst="rect">
            <a:avLst/>
          </a:prstGeom>
        </p:spPr>
        <p:txBody>
          <a:bodyPr lIns="0" tIns="0" rIns="0" bIns="0" rtlCol="0" anchor="t">
            <a:spAutoFit/>
          </a:bodyPr>
          <a:lstStyle/>
          <a:p>
            <a:pPr algn="l">
              <a:lnSpc>
                <a:spcPts val="7700"/>
              </a:lnSpc>
            </a:pPr>
            <a:r>
              <a:rPr lang="en-US" sz="7000" b="1" dirty="0">
                <a:solidFill>
                  <a:srgbClr val="890519"/>
                </a:solidFill>
                <a:latin typeface="DM Sans Bold"/>
                <a:ea typeface="DM Sans Bold"/>
                <a:cs typeface="DM Sans Bold"/>
                <a:sym typeface="DM Sans Bold"/>
              </a:rPr>
              <a:t>Report Receipt</a:t>
            </a:r>
          </a:p>
        </p:txBody>
      </p:sp>
      <p:sp>
        <p:nvSpPr>
          <p:cNvPr id="6" name="Freeform 6"/>
          <p:cNvSpPr/>
          <p:nvPr/>
        </p:nvSpPr>
        <p:spPr>
          <a:xfrm>
            <a:off x="15795466" y="744423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TextBox 10">
            <a:extLst>
              <a:ext uri="{FF2B5EF4-FFF2-40B4-BE49-F238E27FC236}">
                <a16:creationId xmlns:a16="http://schemas.microsoft.com/office/drawing/2014/main" id="{51D78A34-4403-2483-9030-E24A40BCAE8C}"/>
              </a:ext>
            </a:extLst>
          </p:cNvPr>
          <p:cNvSpPr txBox="1"/>
          <p:nvPr/>
        </p:nvSpPr>
        <p:spPr>
          <a:xfrm>
            <a:off x="1986045" y="3393224"/>
            <a:ext cx="9950822" cy="4888518"/>
          </a:xfrm>
          <a:prstGeom prst="rect">
            <a:avLst/>
          </a:prstGeom>
          <a:noFill/>
        </p:spPr>
        <p:txBody>
          <a:bodyPr wrap="square">
            <a:spAutoFit/>
          </a:bodyPr>
          <a:lstStyle/>
          <a:p>
            <a:pPr marL="914400" marR="0" lvl="0" indent="-9144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50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Receipt by OEO</a:t>
            </a:r>
          </a:p>
          <a:p>
            <a:pPr marL="914400" marR="0" lvl="0" indent="-9144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50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Outreach</a:t>
            </a:r>
          </a:p>
          <a:p>
            <a:pPr marL="914400" marR="0" lvl="0" indent="-9144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50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Evaluate and assess</a:t>
            </a:r>
          </a:p>
          <a:p>
            <a:pPr marL="914400" marR="0" lvl="0" indent="-9144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50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Supportive measures</a:t>
            </a:r>
          </a:p>
          <a:p>
            <a:pPr marL="914400" marR="0" lvl="0" indent="-9144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50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Document </a:t>
            </a:r>
          </a:p>
          <a:p>
            <a:pPr marL="914400" marR="0" lvl="0" indent="-9144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50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Next steps?</a:t>
            </a:r>
            <a:endParaRPr lang="en-US" sz="5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76476-099D-2F8E-7EF6-6D93987392B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B3899F0-F6A7-8A67-A94F-6508E0EBA20D}"/>
              </a:ext>
            </a:extLst>
          </p:cNvPr>
          <p:cNvGrpSpPr/>
          <p:nvPr/>
        </p:nvGrpSpPr>
        <p:grpSpPr>
          <a:xfrm>
            <a:off x="1028700" y="1028700"/>
            <a:ext cx="16230600" cy="8229600"/>
            <a:chOff x="0" y="0"/>
            <a:chExt cx="4274726" cy="2167467"/>
          </a:xfrm>
        </p:grpSpPr>
        <p:sp>
          <p:nvSpPr>
            <p:cNvPr id="3" name="Freeform 3">
              <a:extLst>
                <a:ext uri="{FF2B5EF4-FFF2-40B4-BE49-F238E27FC236}">
                  <a16:creationId xmlns:a16="http://schemas.microsoft.com/office/drawing/2014/main" id="{555DCAF5-0B64-185A-AE9E-77A705979818}"/>
                </a:ext>
              </a:extLst>
            </p:cNvPr>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F3F3F3"/>
            </a:solidFill>
          </p:spPr>
          <p:txBody>
            <a:bodyPr/>
            <a:lstStyle/>
            <a:p>
              <a:endParaRPr lang="en-US"/>
            </a:p>
          </p:txBody>
        </p:sp>
        <p:sp>
          <p:nvSpPr>
            <p:cNvPr id="4" name="TextBox 4">
              <a:extLst>
                <a:ext uri="{FF2B5EF4-FFF2-40B4-BE49-F238E27FC236}">
                  <a16:creationId xmlns:a16="http://schemas.microsoft.com/office/drawing/2014/main" id="{ACB17789-6BD5-9124-5781-9EA879582356}"/>
                </a:ext>
              </a:extLst>
            </p:cNvPr>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a:extLst>
              <a:ext uri="{FF2B5EF4-FFF2-40B4-BE49-F238E27FC236}">
                <a16:creationId xmlns:a16="http://schemas.microsoft.com/office/drawing/2014/main" id="{9A4222BC-C56B-0E48-B2D1-E3F52CFE9B47}"/>
              </a:ext>
            </a:extLst>
          </p:cNvPr>
          <p:cNvSpPr txBox="1"/>
          <p:nvPr/>
        </p:nvSpPr>
        <p:spPr>
          <a:xfrm>
            <a:off x="1524000" y="1207654"/>
            <a:ext cx="11917142" cy="1003308"/>
          </a:xfrm>
          <a:prstGeom prst="rect">
            <a:avLst/>
          </a:prstGeom>
        </p:spPr>
        <p:txBody>
          <a:bodyPr lIns="0" tIns="0" rIns="0" bIns="0" rtlCol="0" anchor="t">
            <a:spAutoFit/>
          </a:bodyPr>
          <a:lstStyle/>
          <a:p>
            <a:pPr algn="l">
              <a:lnSpc>
                <a:spcPts val="7700"/>
              </a:lnSpc>
            </a:pPr>
            <a:r>
              <a:rPr lang="en-US" sz="7000" b="1" dirty="0">
                <a:solidFill>
                  <a:srgbClr val="890519"/>
                </a:solidFill>
                <a:latin typeface="DM Sans Bold"/>
                <a:ea typeface="DM Sans Bold"/>
                <a:cs typeface="DM Sans Bold"/>
                <a:sym typeface="DM Sans Bold"/>
              </a:rPr>
              <a:t>Supportive Measures</a:t>
            </a:r>
          </a:p>
        </p:txBody>
      </p:sp>
      <p:sp>
        <p:nvSpPr>
          <p:cNvPr id="11" name="TextBox 10">
            <a:extLst>
              <a:ext uri="{FF2B5EF4-FFF2-40B4-BE49-F238E27FC236}">
                <a16:creationId xmlns:a16="http://schemas.microsoft.com/office/drawing/2014/main" id="{EF7616FA-C239-6D25-442F-FBD2424B4279}"/>
              </a:ext>
            </a:extLst>
          </p:cNvPr>
          <p:cNvSpPr txBox="1"/>
          <p:nvPr/>
        </p:nvSpPr>
        <p:spPr>
          <a:xfrm>
            <a:off x="1501588" y="2790235"/>
            <a:ext cx="15316200" cy="588879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Individualized measures offered as appropriate &amp; reasonably available, without unreasonably burdening any party and not for punitive or disciplinary reasons, and without fee or charge to the parties, designed to:</a:t>
            </a:r>
          </a:p>
          <a:p>
            <a:pPr marL="685800" marR="0" lvl="0" indent="-6858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Restore or preserve the party’s access to the program/activity, including measures designed to protect the safety of the parties or the recipient’s education environment; or</a:t>
            </a:r>
          </a:p>
          <a:p>
            <a:pPr marL="685800" marR="0" lvl="0" indent="-6858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Provide support during the recipient’s grievance procedures or during the informal resolution process</a:t>
            </a:r>
          </a:p>
        </p:txBody>
      </p:sp>
    </p:spTree>
    <p:extLst>
      <p:ext uri="{BB962C8B-B14F-4D97-AF65-F5344CB8AC3E}">
        <p14:creationId xmlns:p14="http://schemas.microsoft.com/office/powerpoint/2010/main" val="46317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DA013-0F5D-60E8-FB4F-E40F5E75CF5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D2723F9-0B1B-9D31-DE02-62C1EE5B9EF3}"/>
              </a:ext>
            </a:extLst>
          </p:cNvPr>
          <p:cNvGrpSpPr/>
          <p:nvPr/>
        </p:nvGrpSpPr>
        <p:grpSpPr>
          <a:xfrm>
            <a:off x="1028700" y="1028700"/>
            <a:ext cx="16230600" cy="8229600"/>
            <a:chOff x="0" y="0"/>
            <a:chExt cx="4274726" cy="2167467"/>
          </a:xfrm>
        </p:grpSpPr>
        <p:sp>
          <p:nvSpPr>
            <p:cNvPr id="3" name="Freeform 3">
              <a:extLst>
                <a:ext uri="{FF2B5EF4-FFF2-40B4-BE49-F238E27FC236}">
                  <a16:creationId xmlns:a16="http://schemas.microsoft.com/office/drawing/2014/main" id="{AF532439-100D-66E0-A9D9-27E86F05E4E2}"/>
                </a:ext>
              </a:extLst>
            </p:cNvPr>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F3F3F3"/>
            </a:solidFill>
          </p:spPr>
          <p:txBody>
            <a:bodyPr/>
            <a:lstStyle/>
            <a:p>
              <a:endParaRPr lang="en-US"/>
            </a:p>
          </p:txBody>
        </p:sp>
        <p:sp>
          <p:nvSpPr>
            <p:cNvPr id="4" name="TextBox 4">
              <a:extLst>
                <a:ext uri="{FF2B5EF4-FFF2-40B4-BE49-F238E27FC236}">
                  <a16:creationId xmlns:a16="http://schemas.microsoft.com/office/drawing/2014/main" id="{B91D8F48-9CCF-E16F-CF4D-5BF5F95434D4}"/>
                </a:ext>
              </a:extLst>
            </p:cNvPr>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a:extLst>
              <a:ext uri="{FF2B5EF4-FFF2-40B4-BE49-F238E27FC236}">
                <a16:creationId xmlns:a16="http://schemas.microsoft.com/office/drawing/2014/main" id="{68CD1423-B6EB-2F38-C10C-068F4E2B1BAE}"/>
              </a:ext>
            </a:extLst>
          </p:cNvPr>
          <p:cNvSpPr txBox="1"/>
          <p:nvPr/>
        </p:nvSpPr>
        <p:spPr>
          <a:xfrm>
            <a:off x="1790700" y="1847850"/>
            <a:ext cx="14973300" cy="997068"/>
          </a:xfrm>
          <a:prstGeom prst="rect">
            <a:avLst/>
          </a:prstGeom>
        </p:spPr>
        <p:txBody>
          <a:bodyPr wrap="square" lIns="0" tIns="0" rIns="0" bIns="0" rtlCol="0" anchor="t">
            <a:spAutoFit/>
          </a:bodyPr>
          <a:lstStyle/>
          <a:p>
            <a:pPr algn="l">
              <a:lnSpc>
                <a:spcPts val="7700"/>
              </a:lnSpc>
            </a:pPr>
            <a:r>
              <a:rPr lang="en-US" sz="7000" b="1" dirty="0">
                <a:solidFill>
                  <a:srgbClr val="890519"/>
                </a:solidFill>
                <a:latin typeface="DM Sans Bold"/>
                <a:ea typeface="DM Sans Bold"/>
                <a:cs typeface="DM Sans Bold"/>
                <a:sym typeface="DM Sans Bold"/>
              </a:rPr>
              <a:t>Examples of Supportive Measures</a:t>
            </a:r>
          </a:p>
        </p:txBody>
      </p:sp>
      <p:sp>
        <p:nvSpPr>
          <p:cNvPr id="11" name="TextBox 10">
            <a:extLst>
              <a:ext uri="{FF2B5EF4-FFF2-40B4-BE49-F238E27FC236}">
                <a16:creationId xmlns:a16="http://schemas.microsoft.com/office/drawing/2014/main" id="{EAEC4CC9-DA4D-37FE-3662-84702035F679}"/>
              </a:ext>
            </a:extLst>
          </p:cNvPr>
          <p:cNvSpPr txBox="1"/>
          <p:nvPr/>
        </p:nvSpPr>
        <p:spPr>
          <a:xfrm>
            <a:off x="1524000" y="3393224"/>
            <a:ext cx="15316200" cy="5421997"/>
          </a:xfrm>
          <a:prstGeom prst="rect">
            <a:avLst/>
          </a:prstGeom>
          <a:noFill/>
        </p:spPr>
        <p:txBody>
          <a:bodyPr wrap="square">
            <a:spAutoFit/>
          </a:bodyPr>
          <a:lstStyle/>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Counseling and medical services</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Extensions of deadlines or other course-related adjustments</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4000" dirty="0">
                <a:latin typeface="Open Sans" panose="020B0606030504020204" pitchFamily="34" charset="0"/>
                <a:ea typeface="Open Sans" panose="020B0606030504020204" pitchFamily="34" charset="0"/>
                <a:cs typeface="Open Sans" panose="020B0606030504020204" pitchFamily="34" charset="0"/>
              </a:rPr>
              <a:t>Workplace modifications</a:t>
            </a:r>
            <a:endParaRPr kumimoji="0" lang="en-US" sz="40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Campus escort services</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Increased security and monitoring</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Mutual no-contact orders </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Leaves of absence</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4000" dirty="0">
                <a:latin typeface="Open Sans" panose="020B0606030504020204" pitchFamily="34" charset="0"/>
                <a:ea typeface="Open Sans" panose="020B0606030504020204" pitchFamily="34" charset="0"/>
                <a:cs typeface="Open Sans" panose="020B0606030504020204" pitchFamily="34" charset="0"/>
              </a:rPr>
              <a:t>Safety planning </a:t>
            </a:r>
            <a:endParaRPr kumimoji="0" lang="en-US" sz="40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04964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F3F3F3"/>
            </a:solidFill>
          </p:spPr>
          <p:txBody>
            <a:bodyPr/>
            <a:lstStyle/>
            <a:p>
              <a:endParaRPr lang="en-US" dirty="0"/>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5035874" y="3861150"/>
            <a:ext cx="7549097" cy="8444400"/>
            <a:chOff x="0" y="0"/>
            <a:chExt cx="10065462" cy="11259200"/>
          </a:xfrm>
        </p:grpSpPr>
        <p:sp>
          <p:nvSpPr>
            <p:cNvPr id="7" name="AutoShape 7"/>
            <p:cNvSpPr/>
            <p:nvPr/>
          </p:nvSpPr>
          <p:spPr>
            <a:xfrm flipV="1">
              <a:off x="23020" y="10735"/>
              <a:ext cx="5240240" cy="11237731"/>
            </a:xfrm>
            <a:prstGeom prst="line">
              <a:avLst/>
            </a:prstGeom>
            <a:ln w="50800" cap="flat">
              <a:solidFill>
                <a:srgbClr val="890519"/>
              </a:solidFill>
              <a:prstDash val="solid"/>
              <a:headEnd type="none" w="sm" len="sm"/>
              <a:tailEnd type="none" w="sm" len="sm"/>
            </a:ln>
          </p:spPr>
          <p:txBody>
            <a:bodyPr/>
            <a:lstStyle/>
            <a:p>
              <a:endParaRPr lang="en-US"/>
            </a:p>
          </p:txBody>
        </p:sp>
        <p:sp>
          <p:nvSpPr>
            <p:cNvPr id="8" name="AutoShape 8"/>
            <p:cNvSpPr/>
            <p:nvPr/>
          </p:nvSpPr>
          <p:spPr>
            <a:xfrm flipV="1">
              <a:off x="554040" y="10735"/>
              <a:ext cx="5240240" cy="11237731"/>
            </a:xfrm>
            <a:prstGeom prst="line">
              <a:avLst/>
            </a:prstGeom>
            <a:ln w="50800" cap="flat">
              <a:solidFill>
                <a:srgbClr val="890519"/>
              </a:solidFill>
              <a:prstDash val="solid"/>
              <a:headEnd type="none" w="sm" len="sm"/>
              <a:tailEnd type="none" w="sm" len="sm"/>
            </a:ln>
          </p:spPr>
          <p:txBody>
            <a:bodyPr/>
            <a:lstStyle/>
            <a:p>
              <a:endParaRPr lang="en-US"/>
            </a:p>
          </p:txBody>
        </p:sp>
        <p:sp>
          <p:nvSpPr>
            <p:cNvPr id="9" name="AutoShape 9"/>
            <p:cNvSpPr/>
            <p:nvPr/>
          </p:nvSpPr>
          <p:spPr>
            <a:xfrm flipV="1">
              <a:off x="1085061" y="10735"/>
              <a:ext cx="5240240" cy="11237731"/>
            </a:xfrm>
            <a:prstGeom prst="line">
              <a:avLst/>
            </a:prstGeom>
            <a:ln w="50800" cap="flat">
              <a:solidFill>
                <a:srgbClr val="890519"/>
              </a:solidFill>
              <a:prstDash val="solid"/>
              <a:headEnd type="none" w="sm" len="sm"/>
              <a:tailEnd type="none" w="sm" len="sm"/>
            </a:ln>
          </p:spPr>
          <p:txBody>
            <a:bodyPr/>
            <a:lstStyle/>
            <a:p>
              <a:endParaRPr lang="en-US"/>
            </a:p>
          </p:txBody>
        </p:sp>
        <p:sp>
          <p:nvSpPr>
            <p:cNvPr id="10" name="AutoShape 10"/>
            <p:cNvSpPr/>
            <p:nvPr/>
          </p:nvSpPr>
          <p:spPr>
            <a:xfrm flipV="1">
              <a:off x="1616081" y="10735"/>
              <a:ext cx="5240240" cy="11237731"/>
            </a:xfrm>
            <a:prstGeom prst="line">
              <a:avLst/>
            </a:prstGeom>
            <a:ln w="50800" cap="flat">
              <a:solidFill>
                <a:srgbClr val="890519"/>
              </a:solidFill>
              <a:prstDash val="solid"/>
              <a:headEnd type="none" w="sm" len="sm"/>
              <a:tailEnd type="none" w="sm" len="sm"/>
            </a:ln>
          </p:spPr>
          <p:txBody>
            <a:bodyPr/>
            <a:lstStyle/>
            <a:p>
              <a:endParaRPr lang="en-US"/>
            </a:p>
          </p:txBody>
        </p:sp>
        <p:sp>
          <p:nvSpPr>
            <p:cNvPr id="11" name="AutoShape 11"/>
            <p:cNvSpPr/>
            <p:nvPr/>
          </p:nvSpPr>
          <p:spPr>
            <a:xfrm flipV="1">
              <a:off x="2147101" y="10735"/>
              <a:ext cx="5240240" cy="11237731"/>
            </a:xfrm>
            <a:prstGeom prst="line">
              <a:avLst/>
            </a:prstGeom>
            <a:ln w="50800" cap="flat">
              <a:solidFill>
                <a:srgbClr val="890519"/>
              </a:solidFill>
              <a:prstDash val="solid"/>
              <a:headEnd type="none" w="sm" len="sm"/>
              <a:tailEnd type="none" w="sm" len="sm"/>
            </a:ln>
          </p:spPr>
          <p:txBody>
            <a:bodyPr/>
            <a:lstStyle/>
            <a:p>
              <a:endParaRPr lang="en-US"/>
            </a:p>
          </p:txBody>
        </p:sp>
        <p:sp>
          <p:nvSpPr>
            <p:cNvPr id="12" name="AutoShape 12"/>
            <p:cNvSpPr/>
            <p:nvPr/>
          </p:nvSpPr>
          <p:spPr>
            <a:xfrm flipV="1">
              <a:off x="2678121" y="10735"/>
              <a:ext cx="5240240" cy="11237731"/>
            </a:xfrm>
            <a:prstGeom prst="line">
              <a:avLst/>
            </a:prstGeom>
            <a:ln w="50800" cap="flat">
              <a:solidFill>
                <a:srgbClr val="890519"/>
              </a:solidFill>
              <a:prstDash val="solid"/>
              <a:headEnd type="none" w="sm" len="sm"/>
              <a:tailEnd type="none" w="sm" len="sm"/>
            </a:ln>
          </p:spPr>
          <p:txBody>
            <a:bodyPr/>
            <a:lstStyle/>
            <a:p>
              <a:endParaRPr lang="en-US"/>
            </a:p>
          </p:txBody>
        </p:sp>
        <p:sp>
          <p:nvSpPr>
            <p:cNvPr id="13" name="AutoShape 13"/>
            <p:cNvSpPr/>
            <p:nvPr/>
          </p:nvSpPr>
          <p:spPr>
            <a:xfrm flipV="1">
              <a:off x="3209142" y="10735"/>
              <a:ext cx="5240240" cy="11237731"/>
            </a:xfrm>
            <a:prstGeom prst="line">
              <a:avLst/>
            </a:prstGeom>
            <a:ln w="50800" cap="flat">
              <a:solidFill>
                <a:srgbClr val="890519"/>
              </a:solidFill>
              <a:prstDash val="solid"/>
              <a:headEnd type="none" w="sm" len="sm"/>
              <a:tailEnd type="none" w="sm" len="sm"/>
            </a:ln>
          </p:spPr>
          <p:txBody>
            <a:bodyPr/>
            <a:lstStyle/>
            <a:p>
              <a:endParaRPr lang="en-US"/>
            </a:p>
          </p:txBody>
        </p:sp>
        <p:sp>
          <p:nvSpPr>
            <p:cNvPr id="14" name="AutoShape 14"/>
            <p:cNvSpPr/>
            <p:nvPr/>
          </p:nvSpPr>
          <p:spPr>
            <a:xfrm flipV="1">
              <a:off x="3740162" y="10735"/>
              <a:ext cx="5240240" cy="11237731"/>
            </a:xfrm>
            <a:prstGeom prst="line">
              <a:avLst/>
            </a:prstGeom>
            <a:ln w="50800" cap="flat">
              <a:solidFill>
                <a:srgbClr val="890519"/>
              </a:solidFill>
              <a:prstDash val="solid"/>
              <a:headEnd type="none" w="sm" len="sm"/>
              <a:tailEnd type="none" w="sm" len="sm"/>
            </a:ln>
          </p:spPr>
          <p:txBody>
            <a:bodyPr/>
            <a:lstStyle/>
            <a:p>
              <a:endParaRPr lang="en-US"/>
            </a:p>
          </p:txBody>
        </p:sp>
        <p:sp>
          <p:nvSpPr>
            <p:cNvPr id="15" name="AutoShape 15"/>
            <p:cNvSpPr/>
            <p:nvPr/>
          </p:nvSpPr>
          <p:spPr>
            <a:xfrm flipV="1">
              <a:off x="4271182" y="10735"/>
              <a:ext cx="5240240" cy="11237731"/>
            </a:xfrm>
            <a:prstGeom prst="line">
              <a:avLst/>
            </a:prstGeom>
            <a:ln w="50800" cap="flat">
              <a:solidFill>
                <a:srgbClr val="890519"/>
              </a:solidFill>
              <a:prstDash val="solid"/>
              <a:headEnd type="none" w="sm" len="sm"/>
              <a:tailEnd type="none" w="sm" len="sm"/>
            </a:ln>
          </p:spPr>
          <p:txBody>
            <a:bodyPr/>
            <a:lstStyle/>
            <a:p>
              <a:endParaRPr lang="en-US"/>
            </a:p>
          </p:txBody>
        </p:sp>
        <p:sp>
          <p:nvSpPr>
            <p:cNvPr id="16" name="AutoShape 16"/>
            <p:cNvSpPr/>
            <p:nvPr/>
          </p:nvSpPr>
          <p:spPr>
            <a:xfrm flipV="1">
              <a:off x="4802202" y="10735"/>
              <a:ext cx="5240240" cy="11237731"/>
            </a:xfrm>
            <a:prstGeom prst="line">
              <a:avLst/>
            </a:prstGeom>
            <a:ln w="50800" cap="flat">
              <a:solidFill>
                <a:srgbClr val="890519"/>
              </a:solidFill>
              <a:prstDash val="solid"/>
              <a:headEnd type="none" w="sm" len="sm"/>
              <a:tailEnd type="none" w="sm" len="sm"/>
            </a:ln>
          </p:spPr>
          <p:txBody>
            <a:bodyPr/>
            <a:lstStyle/>
            <a:p>
              <a:endParaRPr lang="en-US"/>
            </a:p>
          </p:txBody>
        </p:sp>
      </p:grpSp>
      <p:sp>
        <p:nvSpPr>
          <p:cNvPr id="18" name="TextBox 18"/>
          <p:cNvSpPr txBox="1"/>
          <p:nvPr/>
        </p:nvSpPr>
        <p:spPr>
          <a:xfrm>
            <a:off x="1790700" y="1866900"/>
            <a:ext cx="7065695" cy="1066808"/>
          </a:xfrm>
          <a:prstGeom prst="rect">
            <a:avLst/>
          </a:prstGeom>
        </p:spPr>
        <p:txBody>
          <a:bodyPr lIns="0" tIns="0" rIns="0" bIns="0" rtlCol="0" anchor="t">
            <a:spAutoFit/>
          </a:bodyPr>
          <a:lstStyle/>
          <a:p>
            <a:pPr algn="l">
              <a:lnSpc>
                <a:spcPts val="8250"/>
              </a:lnSpc>
            </a:pPr>
            <a:r>
              <a:rPr lang="en-US" sz="7500" b="1" dirty="0">
                <a:solidFill>
                  <a:srgbClr val="890519"/>
                </a:solidFill>
                <a:latin typeface="DM Sans Bold"/>
                <a:ea typeface="DM Sans Bold"/>
                <a:cs typeface="DM Sans Bold"/>
                <a:sym typeface="DM Sans Bold"/>
              </a:rPr>
              <a:t>Agenda</a:t>
            </a:r>
          </a:p>
        </p:txBody>
      </p:sp>
      <p:sp>
        <p:nvSpPr>
          <p:cNvPr id="20" name="TextBox 19">
            <a:extLst>
              <a:ext uri="{FF2B5EF4-FFF2-40B4-BE49-F238E27FC236}">
                <a16:creationId xmlns:a16="http://schemas.microsoft.com/office/drawing/2014/main" id="{6F372E2E-FE5B-3869-6F62-1F2DA5D9F905}"/>
              </a:ext>
            </a:extLst>
          </p:cNvPr>
          <p:cNvSpPr txBox="1"/>
          <p:nvPr/>
        </p:nvSpPr>
        <p:spPr>
          <a:xfrm>
            <a:off x="2574428" y="3610900"/>
            <a:ext cx="13474374" cy="3170099"/>
          </a:xfrm>
          <a:prstGeom prst="rect">
            <a:avLst/>
          </a:prstGeom>
          <a:noFill/>
        </p:spPr>
        <p:txBody>
          <a:bodyPr wrap="square">
            <a:spAutoFit/>
          </a:bodyPr>
          <a:lstStyle/>
          <a:p>
            <a:pPr marL="914400" indent="-914400">
              <a:buAutoNum type="arabicPeriod"/>
            </a:pPr>
            <a:r>
              <a:rPr lang="en-US" sz="5000" dirty="0"/>
              <a:t>The purpose and scope of Title IX</a:t>
            </a:r>
          </a:p>
          <a:p>
            <a:pPr marL="914400" indent="-914400">
              <a:buAutoNum type="arabicPeriod"/>
            </a:pPr>
            <a:r>
              <a:rPr lang="en-US" sz="5000" dirty="0"/>
              <a:t>Report receipt and resolution</a:t>
            </a:r>
          </a:p>
          <a:p>
            <a:pPr marL="914400" indent="-914400">
              <a:buAutoNum type="arabicPeriod"/>
            </a:pPr>
            <a:r>
              <a:rPr lang="en-US" sz="5000" dirty="0"/>
              <a:t>Title IX formal grievance process</a:t>
            </a:r>
          </a:p>
          <a:p>
            <a:pPr marL="914400" indent="-914400">
              <a:buAutoNum type="arabicPeriod"/>
            </a:pPr>
            <a:r>
              <a:rPr lang="en-US" sz="5000" dirty="0"/>
              <a:t>TIX Sexual Harassment definition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FD1B3-5E02-78B1-5334-698CF606690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3306F67-3FFC-CFCE-5DD5-D4BE9DB912EF}"/>
              </a:ext>
            </a:extLst>
          </p:cNvPr>
          <p:cNvGrpSpPr/>
          <p:nvPr/>
        </p:nvGrpSpPr>
        <p:grpSpPr>
          <a:xfrm>
            <a:off x="1028700" y="1028700"/>
            <a:ext cx="16230600" cy="8229600"/>
            <a:chOff x="0" y="0"/>
            <a:chExt cx="4274726" cy="2167467"/>
          </a:xfrm>
        </p:grpSpPr>
        <p:sp>
          <p:nvSpPr>
            <p:cNvPr id="3" name="Freeform 3">
              <a:extLst>
                <a:ext uri="{FF2B5EF4-FFF2-40B4-BE49-F238E27FC236}">
                  <a16:creationId xmlns:a16="http://schemas.microsoft.com/office/drawing/2014/main" id="{4A1B3325-295C-524A-58D4-10D074305BA9}"/>
                </a:ext>
              </a:extLst>
            </p:cNvPr>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F3F3F3"/>
            </a:solidFill>
          </p:spPr>
          <p:txBody>
            <a:bodyPr/>
            <a:lstStyle/>
            <a:p>
              <a:endParaRPr lang="en-US"/>
            </a:p>
          </p:txBody>
        </p:sp>
        <p:sp>
          <p:nvSpPr>
            <p:cNvPr id="4" name="TextBox 4">
              <a:extLst>
                <a:ext uri="{FF2B5EF4-FFF2-40B4-BE49-F238E27FC236}">
                  <a16:creationId xmlns:a16="http://schemas.microsoft.com/office/drawing/2014/main" id="{9E2BB03F-AE57-2F51-94E7-EC697CB39661}"/>
                </a:ext>
              </a:extLst>
            </p:cNvPr>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a:extLst>
              <a:ext uri="{FF2B5EF4-FFF2-40B4-BE49-F238E27FC236}">
                <a16:creationId xmlns:a16="http://schemas.microsoft.com/office/drawing/2014/main" id="{4EDC413A-3F57-403D-FF04-E349CB07F9E5}"/>
              </a:ext>
            </a:extLst>
          </p:cNvPr>
          <p:cNvSpPr txBox="1"/>
          <p:nvPr/>
        </p:nvSpPr>
        <p:spPr>
          <a:xfrm>
            <a:off x="1790700" y="1847850"/>
            <a:ext cx="11917142" cy="1003308"/>
          </a:xfrm>
          <a:prstGeom prst="rect">
            <a:avLst/>
          </a:prstGeom>
        </p:spPr>
        <p:txBody>
          <a:bodyPr lIns="0" tIns="0" rIns="0" bIns="0" rtlCol="0" anchor="t">
            <a:spAutoFit/>
          </a:bodyPr>
          <a:lstStyle/>
          <a:p>
            <a:pPr algn="l">
              <a:lnSpc>
                <a:spcPts val="7700"/>
              </a:lnSpc>
            </a:pPr>
            <a:r>
              <a:rPr lang="en-US" sz="7000" b="1" dirty="0">
                <a:solidFill>
                  <a:srgbClr val="890519"/>
                </a:solidFill>
                <a:latin typeface="DM Sans Bold"/>
                <a:ea typeface="DM Sans Bold"/>
                <a:cs typeface="DM Sans Bold"/>
                <a:sym typeface="DM Sans Bold"/>
              </a:rPr>
              <a:t>Informal Resolution</a:t>
            </a:r>
          </a:p>
        </p:txBody>
      </p:sp>
      <p:sp>
        <p:nvSpPr>
          <p:cNvPr id="6" name="Freeform 6">
            <a:extLst>
              <a:ext uri="{FF2B5EF4-FFF2-40B4-BE49-F238E27FC236}">
                <a16:creationId xmlns:a16="http://schemas.microsoft.com/office/drawing/2014/main" id="{799DCE21-3B38-105E-B789-EBD99E5B306B}"/>
              </a:ext>
            </a:extLst>
          </p:cNvPr>
          <p:cNvSpPr/>
          <p:nvPr/>
        </p:nvSpPr>
        <p:spPr>
          <a:xfrm>
            <a:off x="15795466" y="744423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TextBox 10">
            <a:extLst>
              <a:ext uri="{FF2B5EF4-FFF2-40B4-BE49-F238E27FC236}">
                <a16:creationId xmlns:a16="http://schemas.microsoft.com/office/drawing/2014/main" id="{BAD074A9-97D8-6AD4-96DF-ACB5E77BC549}"/>
              </a:ext>
            </a:extLst>
          </p:cNvPr>
          <p:cNvSpPr txBox="1"/>
          <p:nvPr/>
        </p:nvSpPr>
        <p:spPr>
          <a:xfrm>
            <a:off x="1986044" y="3393224"/>
            <a:ext cx="14396955" cy="4632037"/>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kumimoji="0" lang="en-US" sz="5000" b="0" i="1"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TIX – Formal Complaint is required for IR</a:t>
            </a:r>
          </a:p>
          <a:p>
            <a:pPr marL="685800" marR="0" lvl="0" indent="-6858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50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Mutually agreed upon by all parties</a:t>
            </a:r>
          </a:p>
          <a:p>
            <a:pPr marL="685800" marR="0" lvl="0" indent="-6858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5000" dirty="0">
                <a:latin typeface="Open Sans" panose="020B0606030504020204" pitchFamily="34" charset="0"/>
                <a:ea typeface="Open Sans" panose="020B0606030504020204" pitchFamily="34" charset="0"/>
                <a:cs typeface="Open Sans" panose="020B0606030504020204" pitchFamily="34" charset="0"/>
              </a:rPr>
              <a:t>Can change to formal resolution at any time</a:t>
            </a:r>
          </a:p>
          <a:p>
            <a:pPr marL="685800" marR="0" lvl="0" indent="-6858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50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May include agreed resolution, impact statements, facilitated dialogue, shuttle diplomacy, restorative justice, mediation</a:t>
            </a:r>
          </a:p>
        </p:txBody>
      </p:sp>
    </p:spTree>
    <p:extLst>
      <p:ext uri="{BB962C8B-B14F-4D97-AF65-F5344CB8AC3E}">
        <p14:creationId xmlns:p14="http://schemas.microsoft.com/office/powerpoint/2010/main" val="2265349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4BC34-B931-504D-8E13-29B114E3D01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5F5E490-CEFD-5FF1-736C-95E052A59467}"/>
              </a:ext>
            </a:extLst>
          </p:cNvPr>
          <p:cNvGrpSpPr/>
          <p:nvPr/>
        </p:nvGrpSpPr>
        <p:grpSpPr>
          <a:xfrm>
            <a:off x="1028700" y="1028700"/>
            <a:ext cx="16230600" cy="8229600"/>
            <a:chOff x="0" y="0"/>
            <a:chExt cx="4274726" cy="2167467"/>
          </a:xfrm>
        </p:grpSpPr>
        <p:sp>
          <p:nvSpPr>
            <p:cNvPr id="3" name="Freeform 3">
              <a:extLst>
                <a:ext uri="{FF2B5EF4-FFF2-40B4-BE49-F238E27FC236}">
                  <a16:creationId xmlns:a16="http://schemas.microsoft.com/office/drawing/2014/main" id="{7CF18E0B-7979-C0C4-06E7-9563EC8C090E}"/>
                </a:ext>
              </a:extLst>
            </p:cNvPr>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F3F3F3"/>
            </a:solidFill>
          </p:spPr>
          <p:txBody>
            <a:bodyPr/>
            <a:lstStyle/>
            <a:p>
              <a:endParaRPr lang="en-US"/>
            </a:p>
          </p:txBody>
        </p:sp>
        <p:sp>
          <p:nvSpPr>
            <p:cNvPr id="4" name="TextBox 4">
              <a:extLst>
                <a:ext uri="{FF2B5EF4-FFF2-40B4-BE49-F238E27FC236}">
                  <a16:creationId xmlns:a16="http://schemas.microsoft.com/office/drawing/2014/main" id="{9C5C4F03-A4A5-6FB4-1D17-53A54223AE9F}"/>
                </a:ext>
              </a:extLst>
            </p:cNvPr>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a:extLst>
              <a:ext uri="{FF2B5EF4-FFF2-40B4-BE49-F238E27FC236}">
                <a16:creationId xmlns:a16="http://schemas.microsoft.com/office/drawing/2014/main" id="{F92F8E9F-D207-75A7-C942-7858D4818F06}"/>
              </a:ext>
            </a:extLst>
          </p:cNvPr>
          <p:cNvSpPr txBox="1"/>
          <p:nvPr/>
        </p:nvSpPr>
        <p:spPr>
          <a:xfrm>
            <a:off x="1790700" y="1847850"/>
            <a:ext cx="14820900" cy="997068"/>
          </a:xfrm>
          <a:prstGeom prst="rect">
            <a:avLst/>
          </a:prstGeom>
        </p:spPr>
        <p:txBody>
          <a:bodyPr wrap="square" lIns="0" tIns="0" rIns="0" bIns="0" rtlCol="0" anchor="t">
            <a:spAutoFit/>
          </a:bodyPr>
          <a:lstStyle/>
          <a:p>
            <a:pPr algn="l">
              <a:lnSpc>
                <a:spcPts val="7700"/>
              </a:lnSpc>
            </a:pPr>
            <a:r>
              <a:rPr lang="en-US" sz="7000" b="1" dirty="0">
                <a:solidFill>
                  <a:srgbClr val="890519"/>
                </a:solidFill>
                <a:latin typeface="DM Sans Bold"/>
                <a:ea typeface="DM Sans Bold"/>
                <a:cs typeface="DM Sans Bold"/>
                <a:sym typeface="DM Sans Bold"/>
              </a:rPr>
              <a:t>Informal Resolution Process</a:t>
            </a:r>
          </a:p>
        </p:txBody>
      </p:sp>
      <p:sp>
        <p:nvSpPr>
          <p:cNvPr id="11" name="TextBox 10">
            <a:extLst>
              <a:ext uri="{FF2B5EF4-FFF2-40B4-BE49-F238E27FC236}">
                <a16:creationId xmlns:a16="http://schemas.microsoft.com/office/drawing/2014/main" id="{A063552D-CE08-8A76-6AF8-58108524E00A}"/>
              </a:ext>
            </a:extLst>
          </p:cNvPr>
          <p:cNvSpPr txBox="1"/>
          <p:nvPr/>
        </p:nvSpPr>
        <p:spPr>
          <a:xfrm>
            <a:off x="1986044" y="3393224"/>
            <a:ext cx="14820900" cy="3683060"/>
          </a:xfrm>
          <a:prstGeom prst="rect">
            <a:avLst/>
          </a:prstGeom>
          <a:noFill/>
        </p:spPr>
        <p:txBody>
          <a:bodyPr wrap="square">
            <a:spAutoFit/>
          </a:bodyPr>
          <a:lstStyle/>
          <a:p>
            <a:pPr marL="685800" marR="0" lvl="0" indent="-6858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50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At any time prior to a determination regarding responsibility (formal grievance process), UC </a:t>
            </a:r>
            <a:r>
              <a:rPr kumimoji="0" lang="en-US" sz="5000" b="0" i="0" u="sng"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may</a:t>
            </a:r>
            <a:r>
              <a:rPr kumimoji="0" lang="en-US" sz="50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facilitate informal resolution that does not involve investigation and adjudication</a:t>
            </a:r>
          </a:p>
          <a:p>
            <a:pPr marL="685800" marR="0" lvl="0" indent="-6858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5000" dirty="0">
                <a:latin typeface="Open Sans" panose="020B0606030504020204" pitchFamily="34" charset="0"/>
                <a:ea typeface="Open Sans" panose="020B0606030504020204" pitchFamily="34" charset="0"/>
                <a:cs typeface="Open Sans" panose="020B0606030504020204" pitchFamily="34" charset="0"/>
              </a:rPr>
              <a:t>IR cannot be required</a:t>
            </a:r>
          </a:p>
        </p:txBody>
      </p:sp>
    </p:spTree>
    <p:extLst>
      <p:ext uri="{BB962C8B-B14F-4D97-AF65-F5344CB8AC3E}">
        <p14:creationId xmlns:p14="http://schemas.microsoft.com/office/powerpoint/2010/main" val="481986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CC923-C42E-D887-522B-213A0919D3C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3F829B5-64AF-3B10-5D7B-7C12D17BC049}"/>
              </a:ext>
            </a:extLst>
          </p:cNvPr>
          <p:cNvGrpSpPr/>
          <p:nvPr/>
        </p:nvGrpSpPr>
        <p:grpSpPr>
          <a:xfrm>
            <a:off x="1028700" y="1028700"/>
            <a:ext cx="16230600" cy="8229600"/>
            <a:chOff x="0" y="0"/>
            <a:chExt cx="4274726" cy="2167467"/>
          </a:xfrm>
        </p:grpSpPr>
        <p:sp>
          <p:nvSpPr>
            <p:cNvPr id="3" name="Freeform 3">
              <a:extLst>
                <a:ext uri="{FF2B5EF4-FFF2-40B4-BE49-F238E27FC236}">
                  <a16:creationId xmlns:a16="http://schemas.microsoft.com/office/drawing/2014/main" id="{6CC84FFB-709C-CEEA-5EC0-CA18ED6C6606}"/>
                </a:ext>
              </a:extLst>
            </p:cNvPr>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F3F3F3"/>
            </a:solidFill>
          </p:spPr>
          <p:txBody>
            <a:bodyPr/>
            <a:lstStyle/>
            <a:p>
              <a:endParaRPr lang="en-US"/>
            </a:p>
          </p:txBody>
        </p:sp>
        <p:sp>
          <p:nvSpPr>
            <p:cNvPr id="4" name="TextBox 4">
              <a:extLst>
                <a:ext uri="{FF2B5EF4-FFF2-40B4-BE49-F238E27FC236}">
                  <a16:creationId xmlns:a16="http://schemas.microsoft.com/office/drawing/2014/main" id="{3CE59BB9-1043-55A4-0E8E-3BAA7BEBC5D2}"/>
                </a:ext>
              </a:extLst>
            </p:cNvPr>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a:extLst>
              <a:ext uri="{FF2B5EF4-FFF2-40B4-BE49-F238E27FC236}">
                <a16:creationId xmlns:a16="http://schemas.microsoft.com/office/drawing/2014/main" id="{68AB5A38-1B27-56C4-DE2B-7D2953CBD7A4}"/>
              </a:ext>
            </a:extLst>
          </p:cNvPr>
          <p:cNvSpPr txBox="1"/>
          <p:nvPr/>
        </p:nvSpPr>
        <p:spPr>
          <a:xfrm>
            <a:off x="1790700" y="1847850"/>
            <a:ext cx="14820900" cy="997068"/>
          </a:xfrm>
          <a:prstGeom prst="rect">
            <a:avLst/>
          </a:prstGeom>
        </p:spPr>
        <p:txBody>
          <a:bodyPr wrap="square" lIns="0" tIns="0" rIns="0" bIns="0" rtlCol="0" anchor="t">
            <a:spAutoFit/>
          </a:bodyPr>
          <a:lstStyle/>
          <a:p>
            <a:pPr algn="l">
              <a:lnSpc>
                <a:spcPts val="7700"/>
              </a:lnSpc>
            </a:pPr>
            <a:r>
              <a:rPr lang="en-US" sz="7000" b="1" dirty="0">
                <a:solidFill>
                  <a:srgbClr val="890519"/>
                </a:solidFill>
                <a:latin typeface="DM Sans Bold"/>
                <a:ea typeface="DM Sans Bold"/>
                <a:cs typeface="DM Sans Bold"/>
                <a:sym typeface="DM Sans Bold"/>
              </a:rPr>
              <a:t>Informal Resolution Availability</a:t>
            </a:r>
          </a:p>
        </p:txBody>
      </p:sp>
      <p:sp>
        <p:nvSpPr>
          <p:cNvPr id="11" name="TextBox 10">
            <a:extLst>
              <a:ext uri="{FF2B5EF4-FFF2-40B4-BE49-F238E27FC236}">
                <a16:creationId xmlns:a16="http://schemas.microsoft.com/office/drawing/2014/main" id="{968F7977-EE6D-D9EF-01CE-553C03A5C192}"/>
              </a:ext>
            </a:extLst>
          </p:cNvPr>
          <p:cNvSpPr txBox="1"/>
          <p:nvPr/>
        </p:nvSpPr>
        <p:spPr>
          <a:xfrm>
            <a:off x="1986044" y="3393224"/>
            <a:ext cx="14820900" cy="6273512"/>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kumimoji="0" lang="en-US" sz="50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UC can offer informal resolution if:</a:t>
            </a:r>
          </a:p>
          <a:p>
            <a:pPr marL="685800" marR="0" lvl="0" indent="-6858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50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A formal complaint has been filed;</a:t>
            </a:r>
          </a:p>
          <a:p>
            <a:pPr marL="685800" marR="0" lvl="0" indent="-6858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5000" dirty="0">
                <a:latin typeface="Open Sans" panose="020B0606030504020204" pitchFamily="34" charset="0"/>
                <a:ea typeface="Open Sans" panose="020B0606030504020204" pitchFamily="34" charset="0"/>
                <a:cs typeface="Open Sans" panose="020B0606030504020204" pitchFamily="34" charset="0"/>
              </a:rPr>
              <a:t>UC p</a:t>
            </a:r>
            <a:r>
              <a:rPr kumimoji="0" lang="en-US" sz="5000" b="0" i="0" u="none" strike="noStrike" kern="1200" cap="none" spc="0" normalizeH="0" baseline="0" noProof="0" dirty="0" err="1">
                <a:ln>
                  <a:noFill/>
                </a:ln>
                <a:effectLst/>
                <a:uLnTx/>
                <a:uFillTx/>
                <a:latin typeface="Open Sans" panose="020B0606030504020204" pitchFamily="34" charset="0"/>
                <a:ea typeface="Open Sans" panose="020B0606030504020204" pitchFamily="34" charset="0"/>
                <a:cs typeface="Open Sans" panose="020B0606030504020204" pitchFamily="34" charset="0"/>
              </a:rPr>
              <a:t>rovides</a:t>
            </a:r>
            <a:r>
              <a:rPr kumimoji="0" lang="en-US" sz="50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written notice to parties;</a:t>
            </a:r>
          </a:p>
          <a:p>
            <a:pPr marL="685800" marR="0" lvl="0" indent="-6858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5000" dirty="0">
                <a:latin typeface="Open Sans" panose="020B0606030504020204" pitchFamily="34" charset="0"/>
                <a:ea typeface="Open Sans" panose="020B0606030504020204" pitchFamily="34" charset="0"/>
                <a:cs typeface="Open Sans" panose="020B0606030504020204" pitchFamily="34" charset="0"/>
              </a:rPr>
              <a:t>UC obtains parties’ voluntary, written consent to the IR process; and </a:t>
            </a:r>
          </a:p>
          <a:p>
            <a:pPr marL="685800" marR="0" lvl="0" indent="-6858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5000" dirty="0">
                <a:latin typeface="Open Sans" panose="020B0606030504020204" pitchFamily="34" charset="0"/>
                <a:ea typeface="Open Sans" panose="020B0606030504020204" pitchFamily="34" charset="0"/>
                <a:cs typeface="Open Sans" panose="020B0606030504020204" pitchFamily="34" charset="0"/>
              </a:rPr>
              <a:t>The allegations do not include sexual harassment of student by employee</a:t>
            </a:r>
          </a:p>
          <a:p>
            <a:pPr marL="685800" marR="0" lvl="0" indent="-6858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50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42527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DCC7C-51F0-A243-8439-316DBF9E22C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B2361EA-EBF8-412B-1D62-36612A40939A}"/>
              </a:ext>
            </a:extLst>
          </p:cNvPr>
          <p:cNvGrpSpPr/>
          <p:nvPr/>
        </p:nvGrpSpPr>
        <p:grpSpPr>
          <a:xfrm>
            <a:off x="1028700" y="1028700"/>
            <a:ext cx="16230600" cy="8229600"/>
            <a:chOff x="0" y="0"/>
            <a:chExt cx="4274726" cy="2167467"/>
          </a:xfrm>
        </p:grpSpPr>
        <p:sp>
          <p:nvSpPr>
            <p:cNvPr id="3" name="Freeform 3">
              <a:extLst>
                <a:ext uri="{FF2B5EF4-FFF2-40B4-BE49-F238E27FC236}">
                  <a16:creationId xmlns:a16="http://schemas.microsoft.com/office/drawing/2014/main" id="{ADD264B1-5F8C-9FED-634E-9C43F66EB73D}"/>
                </a:ext>
              </a:extLst>
            </p:cNvPr>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F3F3F3"/>
            </a:solidFill>
          </p:spPr>
          <p:txBody>
            <a:bodyPr/>
            <a:lstStyle/>
            <a:p>
              <a:endParaRPr lang="en-US"/>
            </a:p>
          </p:txBody>
        </p:sp>
        <p:sp>
          <p:nvSpPr>
            <p:cNvPr id="4" name="TextBox 4">
              <a:extLst>
                <a:ext uri="{FF2B5EF4-FFF2-40B4-BE49-F238E27FC236}">
                  <a16:creationId xmlns:a16="http://schemas.microsoft.com/office/drawing/2014/main" id="{9AF51B35-8FDC-28E2-D558-A697D938D07F}"/>
                </a:ext>
              </a:extLst>
            </p:cNvPr>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a:extLst>
              <a:ext uri="{FF2B5EF4-FFF2-40B4-BE49-F238E27FC236}">
                <a16:creationId xmlns:a16="http://schemas.microsoft.com/office/drawing/2014/main" id="{87095A42-6281-8965-C116-9578FBFD4662}"/>
              </a:ext>
            </a:extLst>
          </p:cNvPr>
          <p:cNvSpPr txBox="1"/>
          <p:nvPr/>
        </p:nvSpPr>
        <p:spPr>
          <a:xfrm>
            <a:off x="1790700" y="1847850"/>
            <a:ext cx="11917142" cy="1003308"/>
          </a:xfrm>
          <a:prstGeom prst="rect">
            <a:avLst/>
          </a:prstGeom>
        </p:spPr>
        <p:txBody>
          <a:bodyPr lIns="0" tIns="0" rIns="0" bIns="0" rtlCol="0" anchor="t">
            <a:spAutoFit/>
          </a:bodyPr>
          <a:lstStyle/>
          <a:p>
            <a:pPr algn="l">
              <a:lnSpc>
                <a:spcPts val="7700"/>
              </a:lnSpc>
            </a:pPr>
            <a:r>
              <a:rPr lang="en-US" sz="7000" b="1" dirty="0">
                <a:solidFill>
                  <a:srgbClr val="890519"/>
                </a:solidFill>
                <a:latin typeface="DM Sans Bold"/>
                <a:ea typeface="DM Sans Bold"/>
                <a:cs typeface="DM Sans Bold"/>
                <a:sym typeface="DM Sans Bold"/>
              </a:rPr>
              <a:t>Formal Resolution</a:t>
            </a:r>
          </a:p>
        </p:txBody>
      </p:sp>
      <p:sp>
        <p:nvSpPr>
          <p:cNvPr id="6" name="Freeform 6">
            <a:extLst>
              <a:ext uri="{FF2B5EF4-FFF2-40B4-BE49-F238E27FC236}">
                <a16:creationId xmlns:a16="http://schemas.microsoft.com/office/drawing/2014/main" id="{AA4D5415-0907-77A9-A6EF-CE7F033B8D38}"/>
              </a:ext>
            </a:extLst>
          </p:cNvPr>
          <p:cNvSpPr/>
          <p:nvPr/>
        </p:nvSpPr>
        <p:spPr>
          <a:xfrm>
            <a:off x="15795466" y="744423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TextBox 10">
            <a:extLst>
              <a:ext uri="{FF2B5EF4-FFF2-40B4-BE49-F238E27FC236}">
                <a16:creationId xmlns:a16="http://schemas.microsoft.com/office/drawing/2014/main" id="{90F29DA2-9E0B-71DD-65C4-E9B2466EE4D3}"/>
              </a:ext>
            </a:extLst>
          </p:cNvPr>
          <p:cNvSpPr txBox="1"/>
          <p:nvPr/>
        </p:nvSpPr>
        <p:spPr>
          <a:xfrm>
            <a:off x="1986044" y="3393224"/>
            <a:ext cx="14396955" cy="784830"/>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endParaRPr kumimoji="0" lang="en-US" sz="50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8" name="Text Placeholder 8">
            <a:extLst>
              <a:ext uri="{FF2B5EF4-FFF2-40B4-BE49-F238E27FC236}">
                <a16:creationId xmlns:a16="http://schemas.microsoft.com/office/drawing/2014/main" id="{FDE743BA-4E5C-345F-E0E1-D1555B30735B}"/>
              </a:ext>
            </a:extLst>
          </p:cNvPr>
          <p:cNvGraphicFramePr/>
          <p:nvPr>
            <p:extLst>
              <p:ext uri="{D42A27DB-BD31-4B8C-83A1-F6EECF244321}">
                <p14:modId xmlns:p14="http://schemas.microsoft.com/office/powerpoint/2010/main" val="1060003233"/>
              </p:ext>
            </p:extLst>
          </p:nvPr>
        </p:nvGraphicFramePr>
        <p:xfrm>
          <a:off x="2209800" y="2868072"/>
          <a:ext cx="12709365" cy="68216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56487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797AF-FAD9-B5AB-36EC-40B9094232E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40E25F6-7506-0A5F-54CB-775BCD100C02}"/>
              </a:ext>
            </a:extLst>
          </p:cNvPr>
          <p:cNvSpPr txBox="1"/>
          <p:nvPr/>
        </p:nvSpPr>
        <p:spPr>
          <a:xfrm>
            <a:off x="11759210" y="7143750"/>
            <a:ext cx="5500090" cy="2137508"/>
          </a:xfrm>
          <a:prstGeom prst="rect">
            <a:avLst/>
          </a:prstGeom>
        </p:spPr>
        <p:txBody>
          <a:bodyPr lIns="0" tIns="0" rIns="0" bIns="0" rtlCol="0" anchor="t">
            <a:spAutoFit/>
          </a:bodyPr>
          <a:lstStyle/>
          <a:p>
            <a:pPr algn="r">
              <a:lnSpc>
                <a:spcPts val="8250"/>
              </a:lnSpc>
            </a:pPr>
            <a:r>
              <a:rPr lang="en-US" sz="8000" b="1" dirty="0">
                <a:solidFill>
                  <a:srgbClr val="890519"/>
                </a:solidFill>
                <a:latin typeface="DM Sans Bold"/>
                <a:ea typeface="DM Sans Bold"/>
                <a:cs typeface="DM Sans Bold"/>
                <a:sym typeface="DM Sans Bold"/>
              </a:rPr>
              <a:t>Group Discussion</a:t>
            </a:r>
          </a:p>
        </p:txBody>
      </p:sp>
      <p:sp>
        <p:nvSpPr>
          <p:cNvPr id="3" name="TextBox 3">
            <a:extLst>
              <a:ext uri="{FF2B5EF4-FFF2-40B4-BE49-F238E27FC236}">
                <a16:creationId xmlns:a16="http://schemas.microsoft.com/office/drawing/2014/main" id="{3BF32392-8DAD-7C08-534A-C62CB6F1E2A6}"/>
              </a:ext>
            </a:extLst>
          </p:cNvPr>
          <p:cNvSpPr txBox="1"/>
          <p:nvPr/>
        </p:nvSpPr>
        <p:spPr>
          <a:xfrm>
            <a:off x="1635142" y="1308023"/>
            <a:ext cx="10155444" cy="6885155"/>
          </a:xfrm>
          <a:prstGeom prst="rect">
            <a:avLst/>
          </a:prstGeom>
        </p:spPr>
        <p:txBody>
          <a:bodyPr wrap="square" lIns="0" tIns="0" rIns="0" bIns="0" rtlCol="0" anchor="t">
            <a:spAutoFit/>
          </a:bodyPr>
          <a:lstStyle/>
          <a:p>
            <a:pPr algn="l">
              <a:lnSpc>
                <a:spcPts val="7700"/>
              </a:lnSpc>
            </a:pPr>
            <a:r>
              <a:rPr lang="en-US" sz="6000" b="1" dirty="0">
                <a:solidFill>
                  <a:srgbClr val="890519"/>
                </a:solidFill>
                <a:latin typeface="DM Sans Bold"/>
                <a:ea typeface="DM Sans Bold"/>
                <a:cs typeface="DM Sans Bold"/>
                <a:sym typeface="DM Sans Bold"/>
              </a:rPr>
              <a:t>What are some benefits of informal resolution? </a:t>
            </a:r>
          </a:p>
          <a:p>
            <a:pPr algn="l">
              <a:lnSpc>
                <a:spcPts val="7700"/>
              </a:lnSpc>
            </a:pPr>
            <a:endParaRPr lang="en-US" sz="6000" b="1" dirty="0">
              <a:solidFill>
                <a:srgbClr val="890519"/>
              </a:solidFill>
              <a:latin typeface="DM Sans Bold"/>
              <a:ea typeface="DM Sans Bold"/>
              <a:cs typeface="DM Sans Bold"/>
              <a:sym typeface="DM Sans Bold"/>
            </a:endParaRPr>
          </a:p>
          <a:p>
            <a:pPr algn="l">
              <a:lnSpc>
                <a:spcPts val="7700"/>
              </a:lnSpc>
            </a:pPr>
            <a:r>
              <a:rPr lang="en-US" sz="6000" b="1" dirty="0">
                <a:solidFill>
                  <a:srgbClr val="890519"/>
                </a:solidFill>
                <a:latin typeface="DM Sans Bold"/>
                <a:ea typeface="DM Sans Bold"/>
                <a:cs typeface="DM Sans Bold"/>
                <a:sym typeface="DM Sans Bold"/>
              </a:rPr>
              <a:t>What might some scenarios be in which IR may reach a desirable outcome?</a:t>
            </a:r>
          </a:p>
        </p:txBody>
      </p:sp>
      <p:sp>
        <p:nvSpPr>
          <p:cNvPr id="11" name="Freeform 11">
            <a:extLst>
              <a:ext uri="{FF2B5EF4-FFF2-40B4-BE49-F238E27FC236}">
                <a16:creationId xmlns:a16="http://schemas.microsoft.com/office/drawing/2014/main" id="{893665EF-0D01-E65D-E75C-47C80E27D9CF}"/>
              </a:ext>
            </a:extLst>
          </p:cNvPr>
          <p:cNvSpPr/>
          <p:nvPr/>
        </p:nvSpPr>
        <p:spPr>
          <a:xfrm>
            <a:off x="2417556" y="9164276"/>
            <a:ext cx="4102978" cy="2245448"/>
          </a:xfrm>
          <a:custGeom>
            <a:avLst/>
            <a:gdLst/>
            <a:ahLst/>
            <a:cxnLst/>
            <a:rect l="l" t="t" r="r" b="b"/>
            <a:pathLst>
              <a:path w="4102978" h="2245448">
                <a:moveTo>
                  <a:pt x="0" y="0"/>
                </a:moveTo>
                <a:lnTo>
                  <a:pt x="4102979" y="0"/>
                </a:lnTo>
                <a:lnTo>
                  <a:pt x="4102979"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Freeform 12">
            <a:extLst>
              <a:ext uri="{FF2B5EF4-FFF2-40B4-BE49-F238E27FC236}">
                <a16:creationId xmlns:a16="http://schemas.microsoft.com/office/drawing/2014/main" id="{59A4B007-1952-E3F1-E34B-8527C82DE224}"/>
              </a:ext>
            </a:extLst>
          </p:cNvPr>
          <p:cNvSpPr/>
          <p:nvPr/>
        </p:nvSpPr>
        <p:spPr>
          <a:xfrm rot="-5675711">
            <a:off x="13678414" y="-1699957"/>
            <a:ext cx="8101296" cy="9013959"/>
          </a:xfrm>
          <a:custGeom>
            <a:avLst/>
            <a:gdLst/>
            <a:ahLst/>
            <a:cxnLst/>
            <a:rect l="l" t="t" r="r" b="b"/>
            <a:pathLst>
              <a:path w="8101296" h="9013959">
                <a:moveTo>
                  <a:pt x="0" y="0"/>
                </a:moveTo>
                <a:lnTo>
                  <a:pt x="8101296" y="0"/>
                </a:lnTo>
                <a:lnTo>
                  <a:pt x="8101296" y="9013959"/>
                </a:lnTo>
                <a:lnTo>
                  <a:pt x="0" y="90139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2421216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7A4C9-A1BF-61C2-2F70-F9A4356E4ED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42C5182-232C-C276-063A-B8FE43EB947E}"/>
              </a:ext>
            </a:extLst>
          </p:cNvPr>
          <p:cNvGrpSpPr/>
          <p:nvPr/>
        </p:nvGrpSpPr>
        <p:grpSpPr>
          <a:xfrm>
            <a:off x="2829739" y="1028700"/>
            <a:ext cx="12628522" cy="8229600"/>
            <a:chOff x="0" y="0"/>
            <a:chExt cx="3326030" cy="2167467"/>
          </a:xfrm>
        </p:grpSpPr>
        <p:sp>
          <p:nvSpPr>
            <p:cNvPr id="3" name="Freeform 3">
              <a:extLst>
                <a:ext uri="{FF2B5EF4-FFF2-40B4-BE49-F238E27FC236}">
                  <a16:creationId xmlns:a16="http://schemas.microsoft.com/office/drawing/2014/main" id="{D18FB514-FBA0-06EE-F6C3-D5757AEB2C81}"/>
                </a:ext>
              </a:extLst>
            </p:cNvPr>
            <p:cNvSpPr/>
            <p:nvPr/>
          </p:nvSpPr>
          <p:spPr>
            <a:xfrm>
              <a:off x="0" y="0"/>
              <a:ext cx="3326030" cy="2167467"/>
            </a:xfrm>
            <a:custGeom>
              <a:avLst/>
              <a:gdLst/>
              <a:ahLst/>
              <a:cxnLst/>
              <a:rect l="l" t="t" r="r" b="b"/>
              <a:pathLst>
                <a:path w="3326030" h="2167467">
                  <a:moveTo>
                    <a:pt x="24522" y="0"/>
                  </a:moveTo>
                  <a:lnTo>
                    <a:pt x="3301508" y="0"/>
                  </a:lnTo>
                  <a:cubicBezTo>
                    <a:pt x="3308012" y="0"/>
                    <a:pt x="3314249" y="2584"/>
                    <a:pt x="3318848" y="7182"/>
                  </a:cubicBezTo>
                  <a:cubicBezTo>
                    <a:pt x="3323447" y="11781"/>
                    <a:pt x="3326030" y="18018"/>
                    <a:pt x="3326030" y="24522"/>
                  </a:cubicBezTo>
                  <a:lnTo>
                    <a:pt x="3326030" y="2142945"/>
                  </a:lnTo>
                  <a:cubicBezTo>
                    <a:pt x="3326030" y="2156488"/>
                    <a:pt x="3315052" y="2167467"/>
                    <a:pt x="3301508" y="2167467"/>
                  </a:cubicBezTo>
                  <a:lnTo>
                    <a:pt x="24522" y="2167467"/>
                  </a:lnTo>
                  <a:cubicBezTo>
                    <a:pt x="18018" y="2167467"/>
                    <a:pt x="11781" y="2164883"/>
                    <a:pt x="7182" y="2160284"/>
                  </a:cubicBezTo>
                  <a:cubicBezTo>
                    <a:pt x="2584" y="2155686"/>
                    <a:pt x="0" y="2149448"/>
                    <a:pt x="0" y="2142945"/>
                  </a:cubicBezTo>
                  <a:lnTo>
                    <a:pt x="0" y="24522"/>
                  </a:lnTo>
                  <a:cubicBezTo>
                    <a:pt x="0" y="18018"/>
                    <a:pt x="2584" y="11781"/>
                    <a:pt x="7182" y="7182"/>
                  </a:cubicBezTo>
                  <a:cubicBezTo>
                    <a:pt x="11781" y="2584"/>
                    <a:pt x="18018" y="0"/>
                    <a:pt x="24522" y="0"/>
                  </a:cubicBezTo>
                  <a:close/>
                </a:path>
              </a:pathLst>
            </a:custGeom>
            <a:solidFill>
              <a:srgbClr val="000000">
                <a:alpha val="0"/>
              </a:srgbClr>
            </a:solidFill>
            <a:ln w="38100" cap="rnd">
              <a:solidFill>
                <a:srgbClr val="890519"/>
              </a:solidFill>
              <a:prstDash val="solid"/>
              <a:round/>
            </a:ln>
          </p:spPr>
          <p:txBody>
            <a:bodyPr/>
            <a:lstStyle/>
            <a:p>
              <a:endParaRPr lang="en-US"/>
            </a:p>
          </p:txBody>
        </p:sp>
        <p:sp>
          <p:nvSpPr>
            <p:cNvPr id="4" name="TextBox 4">
              <a:extLst>
                <a:ext uri="{FF2B5EF4-FFF2-40B4-BE49-F238E27FC236}">
                  <a16:creationId xmlns:a16="http://schemas.microsoft.com/office/drawing/2014/main" id="{B69CB11C-9103-437C-8DE9-3477933C04F6}"/>
                </a:ext>
              </a:extLst>
            </p:cNvPr>
            <p:cNvSpPr txBox="1"/>
            <p:nvPr/>
          </p:nvSpPr>
          <p:spPr>
            <a:xfrm>
              <a:off x="0" y="-38100"/>
              <a:ext cx="3326030" cy="220556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a:extLst>
              <a:ext uri="{FF2B5EF4-FFF2-40B4-BE49-F238E27FC236}">
                <a16:creationId xmlns:a16="http://schemas.microsoft.com/office/drawing/2014/main" id="{B1470B09-9628-30C6-2CEA-90BBD622F3C3}"/>
              </a:ext>
            </a:extLst>
          </p:cNvPr>
          <p:cNvGrpSpPr/>
          <p:nvPr/>
        </p:nvGrpSpPr>
        <p:grpSpPr>
          <a:xfrm>
            <a:off x="3512277" y="2657415"/>
            <a:ext cx="11328348" cy="6183789"/>
            <a:chOff x="0" y="0"/>
            <a:chExt cx="1489003" cy="812800"/>
          </a:xfrm>
        </p:grpSpPr>
        <p:sp>
          <p:nvSpPr>
            <p:cNvPr id="6" name="Freeform 6">
              <a:extLst>
                <a:ext uri="{FF2B5EF4-FFF2-40B4-BE49-F238E27FC236}">
                  <a16:creationId xmlns:a16="http://schemas.microsoft.com/office/drawing/2014/main" id="{D1D495A7-0823-0091-A821-0662B0A640D8}"/>
                </a:ext>
              </a:extLst>
            </p:cNvPr>
            <p:cNvSpPr/>
            <p:nvPr/>
          </p:nvSpPr>
          <p:spPr>
            <a:xfrm>
              <a:off x="0" y="0"/>
              <a:ext cx="1489003" cy="812800"/>
            </a:xfrm>
            <a:custGeom>
              <a:avLst/>
              <a:gdLst/>
              <a:ahLst/>
              <a:cxnLst/>
              <a:rect l="l" t="t" r="r" b="b"/>
              <a:pathLst>
                <a:path w="1489003" h="812800">
                  <a:moveTo>
                    <a:pt x="15718" y="0"/>
                  </a:moveTo>
                  <a:lnTo>
                    <a:pt x="1473285" y="0"/>
                  </a:lnTo>
                  <a:cubicBezTo>
                    <a:pt x="1481966" y="0"/>
                    <a:pt x="1489003" y="7037"/>
                    <a:pt x="1489003" y="15718"/>
                  </a:cubicBezTo>
                  <a:lnTo>
                    <a:pt x="1489003" y="797082"/>
                  </a:lnTo>
                  <a:cubicBezTo>
                    <a:pt x="1489003" y="805763"/>
                    <a:pt x="1481966" y="812800"/>
                    <a:pt x="1473285" y="812800"/>
                  </a:cubicBezTo>
                  <a:lnTo>
                    <a:pt x="15718" y="812800"/>
                  </a:lnTo>
                  <a:cubicBezTo>
                    <a:pt x="7037" y="812800"/>
                    <a:pt x="0" y="805763"/>
                    <a:pt x="0" y="797082"/>
                  </a:cubicBezTo>
                  <a:lnTo>
                    <a:pt x="0" y="15718"/>
                  </a:lnTo>
                  <a:cubicBezTo>
                    <a:pt x="0" y="7037"/>
                    <a:pt x="7037" y="0"/>
                    <a:pt x="15718" y="0"/>
                  </a:cubicBezTo>
                  <a:close/>
                </a:path>
              </a:pathLst>
            </a:custGeom>
            <a:blipFill>
              <a:blip r:embed="rId2"/>
              <a:stretch>
                <a:fillRect t="-128" b="-128"/>
              </a:stretch>
            </a:blipFill>
          </p:spPr>
          <p:txBody>
            <a:bodyPr/>
            <a:lstStyle/>
            <a:p>
              <a:endParaRPr lang="en-US"/>
            </a:p>
          </p:txBody>
        </p:sp>
      </p:grpSp>
      <p:sp>
        <p:nvSpPr>
          <p:cNvPr id="7" name="TextBox 7">
            <a:extLst>
              <a:ext uri="{FF2B5EF4-FFF2-40B4-BE49-F238E27FC236}">
                <a16:creationId xmlns:a16="http://schemas.microsoft.com/office/drawing/2014/main" id="{CA27AB84-1873-857A-818A-E2F198B7BDA0}"/>
              </a:ext>
            </a:extLst>
          </p:cNvPr>
          <p:cNvSpPr txBox="1"/>
          <p:nvPr/>
        </p:nvSpPr>
        <p:spPr>
          <a:xfrm>
            <a:off x="3917127" y="1530346"/>
            <a:ext cx="10518648" cy="950838"/>
          </a:xfrm>
          <a:prstGeom prst="rect">
            <a:avLst/>
          </a:prstGeom>
        </p:spPr>
        <p:txBody>
          <a:bodyPr lIns="0" tIns="0" rIns="0" bIns="0" rtlCol="0" anchor="t">
            <a:spAutoFit/>
          </a:bodyPr>
          <a:lstStyle/>
          <a:p>
            <a:pPr algn="ctr">
              <a:lnSpc>
                <a:spcPts val="7590"/>
              </a:lnSpc>
            </a:pPr>
            <a:r>
              <a:rPr lang="en-US" sz="6000" b="1" dirty="0">
                <a:solidFill>
                  <a:srgbClr val="890519"/>
                </a:solidFill>
                <a:latin typeface="DM Sans Bold"/>
                <a:ea typeface="DM Sans Bold"/>
                <a:cs typeface="DM Sans Bold"/>
                <a:sym typeface="DM Sans Bold"/>
              </a:rPr>
              <a:t>3: Formal Grievance Process</a:t>
            </a:r>
          </a:p>
        </p:txBody>
      </p:sp>
    </p:spTree>
    <p:extLst>
      <p:ext uri="{BB962C8B-B14F-4D97-AF65-F5344CB8AC3E}">
        <p14:creationId xmlns:p14="http://schemas.microsoft.com/office/powerpoint/2010/main" val="492338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68456" y="514350"/>
            <a:ext cx="16230600" cy="92583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F3F3F3"/>
            </a:solidFill>
          </p:spPr>
          <p:txBody>
            <a:bodyPr/>
            <a:lstStyle/>
            <a:p>
              <a:endParaRPr lang="en-US" dirty="0"/>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409700" y="935625"/>
            <a:ext cx="15468600" cy="997068"/>
          </a:xfrm>
          <a:prstGeom prst="rect">
            <a:avLst/>
          </a:prstGeom>
        </p:spPr>
        <p:txBody>
          <a:bodyPr wrap="square" lIns="0" tIns="0" rIns="0" bIns="0" rtlCol="0" anchor="t">
            <a:spAutoFit/>
          </a:bodyPr>
          <a:lstStyle/>
          <a:p>
            <a:pPr algn="l">
              <a:lnSpc>
                <a:spcPts val="7700"/>
              </a:lnSpc>
            </a:pPr>
            <a:r>
              <a:rPr lang="en-US" sz="7000" b="1" dirty="0">
                <a:solidFill>
                  <a:srgbClr val="890519"/>
                </a:solidFill>
                <a:latin typeface="DM Sans Bold"/>
                <a:ea typeface="DM Sans Bold"/>
                <a:cs typeface="DM Sans Bold"/>
                <a:sym typeface="DM Sans Bold"/>
              </a:rPr>
              <a:t>Grievance Process Requirements</a:t>
            </a:r>
          </a:p>
        </p:txBody>
      </p:sp>
      <p:sp>
        <p:nvSpPr>
          <p:cNvPr id="7" name="TextBox 7"/>
          <p:cNvSpPr txBox="1"/>
          <p:nvPr/>
        </p:nvSpPr>
        <p:spPr>
          <a:xfrm>
            <a:off x="1879226" y="2353967"/>
            <a:ext cx="15219830" cy="8237833"/>
          </a:xfrm>
          <a:prstGeom prst="rect">
            <a:avLst/>
          </a:prstGeom>
        </p:spPr>
        <p:txBody>
          <a:bodyPr wrap="square" lIns="0" tIns="0" rIns="0" bIns="0" rtlCol="0" anchor="t">
            <a:spAutoFit/>
          </a:bodyPr>
          <a:lstStyle/>
          <a:p>
            <a:pPr marL="742950" indent="-742950" algn="l">
              <a:lnSpc>
                <a:spcPts val="7233"/>
              </a:lnSpc>
              <a:buAutoNum type="arabicPeriod"/>
            </a:pPr>
            <a:r>
              <a:rPr lang="en-US" sz="4331" dirty="0">
                <a:solidFill>
                  <a:srgbClr val="000000"/>
                </a:solidFill>
                <a:latin typeface="DM Sans"/>
                <a:ea typeface="DM Sans"/>
                <a:cs typeface="DM Sans"/>
                <a:sym typeface="DM Sans"/>
              </a:rPr>
              <a:t>Prompt response</a:t>
            </a:r>
          </a:p>
          <a:p>
            <a:pPr marL="742950" indent="-742950" algn="l">
              <a:lnSpc>
                <a:spcPts val="7233"/>
              </a:lnSpc>
              <a:buAutoNum type="arabicPeriod"/>
            </a:pPr>
            <a:r>
              <a:rPr lang="en-US" sz="4331" dirty="0">
                <a:solidFill>
                  <a:srgbClr val="000000"/>
                </a:solidFill>
                <a:latin typeface="DM Sans"/>
                <a:ea typeface="DM Sans"/>
                <a:cs typeface="DM Sans"/>
                <a:sym typeface="DM Sans"/>
              </a:rPr>
              <a:t>“Fair and impartial grievance process”</a:t>
            </a:r>
          </a:p>
          <a:p>
            <a:pPr marL="742950" indent="-742950" algn="l">
              <a:lnSpc>
                <a:spcPts val="7233"/>
              </a:lnSpc>
              <a:buAutoNum type="arabicPeriod"/>
            </a:pPr>
            <a:r>
              <a:rPr lang="en-US" sz="4331" dirty="0">
                <a:solidFill>
                  <a:srgbClr val="000000"/>
                </a:solidFill>
                <a:latin typeface="DM Sans"/>
                <a:ea typeface="DM Sans"/>
                <a:cs typeface="DM Sans"/>
                <a:sym typeface="DM Sans"/>
              </a:rPr>
              <a:t>Equitable treatment of complainant &amp; respondent</a:t>
            </a:r>
          </a:p>
          <a:p>
            <a:pPr marL="742950" indent="-742950" algn="l">
              <a:lnSpc>
                <a:spcPts val="7233"/>
              </a:lnSpc>
              <a:buAutoNum type="arabicPeriod"/>
            </a:pPr>
            <a:r>
              <a:rPr lang="en-US" sz="4331" dirty="0">
                <a:solidFill>
                  <a:srgbClr val="000000"/>
                </a:solidFill>
                <a:latin typeface="DM Sans"/>
                <a:ea typeface="DM Sans"/>
                <a:cs typeface="DM Sans"/>
                <a:sym typeface="DM Sans"/>
              </a:rPr>
              <a:t>Notice, advisors, participation, opportunity to be heard</a:t>
            </a:r>
          </a:p>
          <a:p>
            <a:pPr marL="742950" indent="-742950" algn="l">
              <a:lnSpc>
                <a:spcPts val="7233"/>
              </a:lnSpc>
              <a:buAutoNum type="arabicPeriod"/>
            </a:pPr>
            <a:r>
              <a:rPr lang="en-US" sz="4331" dirty="0">
                <a:solidFill>
                  <a:srgbClr val="000000"/>
                </a:solidFill>
                <a:latin typeface="DM Sans"/>
                <a:ea typeface="DM Sans"/>
                <a:cs typeface="DM Sans"/>
                <a:sym typeface="DM Sans"/>
              </a:rPr>
              <a:t>Presumption of non-responsibility</a:t>
            </a:r>
          </a:p>
          <a:p>
            <a:pPr marL="742950" indent="-742950" algn="l">
              <a:lnSpc>
                <a:spcPts val="7233"/>
              </a:lnSpc>
              <a:buAutoNum type="arabicPeriod"/>
            </a:pPr>
            <a:r>
              <a:rPr lang="en-US" sz="4331" dirty="0">
                <a:solidFill>
                  <a:srgbClr val="000000"/>
                </a:solidFill>
                <a:latin typeface="DM Sans"/>
                <a:ea typeface="DM Sans"/>
                <a:cs typeface="DM Sans"/>
                <a:sym typeface="DM Sans"/>
              </a:rPr>
              <a:t>Protection against retaliation</a:t>
            </a:r>
          </a:p>
          <a:p>
            <a:pPr marL="742950" indent="-742950" algn="l">
              <a:lnSpc>
                <a:spcPts val="7233"/>
              </a:lnSpc>
              <a:buAutoNum type="arabicPeriod"/>
            </a:pPr>
            <a:r>
              <a:rPr lang="en-US" sz="4331" dirty="0">
                <a:solidFill>
                  <a:srgbClr val="000000"/>
                </a:solidFill>
                <a:latin typeface="DM Sans"/>
                <a:ea typeface="DM Sans"/>
                <a:cs typeface="DM Sans"/>
                <a:sym typeface="DM Sans"/>
              </a:rPr>
              <a:t>TIX personnel trained, neutral, objective</a:t>
            </a:r>
          </a:p>
          <a:p>
            <a:pPr marL="742950" indent="-742950" algn="l">
              <a:lnSpc>
                <a:spcPts val="7233"/>
              </a:lnSpc>
              <a:buAutoNum type="arabicPeriod"/>
            </a:pPr>
            <a:r>
              <a:rPr lang="en-US" sz="4331" dirty="0">
                <a:solidFill>
                  <a:srgbClr val="000000"/>
                </a:solidFill>
                <a:latin typeface="DM Sans"/>
                <a:ea typeface="DM Sans"/>
                <a:cs typeface="DM Sans"/>
                <a:sym typeface="DM Sans"/>
              </a:rPr>
              <a:t>Determination based on relevant evidence</a:t>
            </a:r>
          </a:p>
          <a:p>
            <a:pPr algn="l">
              <a:lnSpc>
                <a:spcPts val="7233"/>
              </a:lnSpc>
            </a:pPr>
            <a:r>
              <a:rPr lang="en-US" sz="4331" dirty="0">
                <a:solidFill>
                  <a:srgbClr val="000000"/>
                </a:solidFill>
                <a:latin typeface="DM Sans"/>
                <a:ea typeface="DM Sans"/>
                <a:cs typeface="DM Sans"/>
                <a:sym typeface="DM Sans"/>
              </a:rPr>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D4D84-9030-2943-25DC-D60C596C9E3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4DA5C52-F161-5A45-74D7-3649CE50BD6C}"/>
              </a:ext>
            </a:extLst>
          </p:cNvPr>
          <p:cNvGrpSpPr/>
          <p:nvPr/>
        </p:nvGrpSpPr>
        <p:grpSpPr>
          <a:xfrm>
            <a:off x="868456" y="514350"/>
            <a:ext cx="16230600" cy="9258300"/>
            <a:chOff x="0" y="0"/>
            <a:chExt cx="4274726" cy="2167467"/>
          </a:xfrm>
        </p:grpSpPr>
        <p:sp>
          <p:nvSpPr>
            <p:cNvPr id="3" name="Freeform 3">
              <a:extLst>
                <a:ext uri="{FF2B5EF4-FFF2-40B4-BE49-F238E27FC236}">
                  <a16:creationId xmlns:a16="http://schemas.microsoft.com/office/drawing/2014/main" id="{F8862A95-94BA-B7B5-C561-5BB29A03991B}"/>
                </a:ext>
              </a:extLst>
            </p:cNvPr>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F3F3F3"/>
            </a:solidFill>
          </p:spPr>
          <p:txBody>
            <a:bodyPr/>
            <a:lstStyle/>
            <a:p>
              <a:endParaRPr lang="en-US" dirty="0"/>
            </a:p>
          </p:txBody>
        </p:sp>
        <p:sp>
          <p:nvSpPr>
            <p:cNvPr id="4" name="TextBox 4">
              <a:extLst>
                <a:ext uri="{FF2B5EF4-FFF2-40B4-BE49-F238E27FC236}">
                  <a16:creationId xmlns:a16="http://schemas.microsoft.com/office/drawing/2014/main" id="{1C999C6C-CFE5-57B9-8759-72EE496B3D53}"/>
                </a:ext>
              </a:extLst>
            </p:cNvPr>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a:extLst>
              <a:ext uri="{FF2B5EF4-FFF2-40B4-BE49-F238E27FC236}">
                <a16:creationId xmlns:a16="http://schemas.microsoft.com/office/drawing/2014/main" id="{C87F3311-BB96-0F03-4CCF-DFA2EAC0B779}"/>
              </a:ext>
            </a:extLst>
          </p:cNvPr>
          <p:cNvSpPr txBox="1"/>
          <p:nvPr/>
        </p:nvSpPr>
        <p:spPr>
          <a:xfrm>
            <a:off x="1409700" y="935625"/>
            <a:ext cx="15468600" cy="997068"/>
          </a:xfrm>
          <a:prstGeom prst="rect">
            <a:avLst/>
          </a:prstGeom>
        </p:spPr>
        <p:txBody>
          <a:bodyPr wrap="square" lIns="0" tIns="0" rIns="0" bIns="0" rtlCol="0" anchor="t">
            <a:spAutoFit/>
          </a:bodyPr>
          <a:lstStyle/>
          <a:p>
            <a:pPr algn="l">
              <a:lnSpc>
                <a:spcPts val="7700"/>
              </a:lnSpc>
            </a:pPr>
            <a:r>
              <a:rPr lang="en-US" sz="7000" b="1" dirty="0">
                <a:solidFill>
                  <a:srgbClr val="890519"/>
                </a:solidFill>
                <a:latin typeface="DM Sans Bold"/>
                <a:ea typeface="DM Sans Bold"/>
                <a:cs typeface="DM Sans Bold"/>
                <a:sym typeface="DM Sans Bold"/>
              </a:rPr>
              <a:t>UC Grievance Process Overview</a:t>
            </a:r>
          </a:p>
        </p:txBody>
      </p:sp>
      <p:sp>
        <p:nvSpPr>
          <p:cNvPr id="7" name="TextBox 7">
            <a:extLst>
              <a:ext uri="{FF2B5EF4-FFF2-40B4-BE49-F238E27FC236}">
                <a16:creationId xmlns:a16="http://schemas.microsoft.com/office/drawing/2014/main" id="{46ECF793-C04E-2D61-C84C-9D369FC8F918}"/>
              </a:ext>
            </a:extLst>
          </p:cNvPr>
          <p:cNvSpPr txBox="1"/>
          <p:nvPr/>
        </p:nvSpPr>
        <p:spPr>
          <a:xfrm>
            <a:off x="1879226" y="2353967"/>
            <a:ext cx="15219830" cy="6391173"/>
          </a:xfrm>
          <a:prstGeom prst="rect">
            <a:avLst/>
          </a:prstGeom>
        </p:spPr>
        <p:txBody>
          <a:bodyPr wrap="square" lIns="0" tIns="0" rIns="0" bIns="0" rtlCol="0" anchor="t">
            <a:spAutoFit/>
          </a:bodyPr>
          <a:lstStyle/>
          <a:p>
            <a:pPr marL="742950" indent="-742950" algn="l">
              <a:lnSpc>
                <a:spcPts val="7233"/>
              </a:lnSpc>
              <a:buAutoNum type="arabicPeriod"/>
            </a:pPr>
            <a:r>
              <a:rPr lang="en-US" sz="4331" dirty="0">
                <a:solidFill>
                  <a:srgbClr val="000000"/>
                </a:solidFill>
                <a:latin typeface="DM Sans"/>
                <a:ea typeface="DM Sans"/>
                <a:cs typeface="DM Sans"/>
                <a:sym typeface="DM Sans"/>
              </a:rPr>
              <a:t>Report receipt and outreach</a:t>
            </a:r>
          </a:p>
          <a:p>
            <a:pPr marL="742950" indent="-742950" algn="l">
              <a:lnSpc>
                <a:spcPts val="7233"/>
              </a:lnSpc>
              <a:buAutoNum type="arabicPeriod"/>
            </a:pPr>
            <a:r>
              <a:rPr lang="en-US" sz="4331" dirty="0">
                <a:solidFill>
                  <a:srgbClr val="000000"/>
                </a:solidFill>
                <a:latin typeface="DM Sans"/>
                <a:ea typeface="DM Sans"/>
                <a:cs typeface="DM Sans"/>
                <a:sym typeface="DM Sans"/>
              </a:rPr>
              <a:t>EVALUATION (jurisdiction, assessment, record review, supportive measures, consultation; sex/gender can proceed to IR without formal complaint)</a:t>
            </a:r>
          </a:p>
          <a:p>
            <a:pPr marL="742950" indent="-742950" algn="l">
              <a:lnSpc>
                <a:spcPts val="7233"/>
              </a:lnSpc>
              <a:buAutoNum type="arabicPeriod"/>
            </a:pPr>
            <a:r>
              <a:rPr lang="en-US" sz="4331" dirty="0">
                <a:solidFill>
                  <a:srgbClr val="000000"/>
                </a:solidFill>
                <a:latin typeface="DM Sans"/>
                <a:ea typeface="DM Sans"/>
                <a:cs typeface="DM Sans"/>
                <a:sym typeface="DM Sans"/>
              </a:rPr>
              <a:t>INVESTIGATION</a:t>
            </a:r>
          </a:p>
          <a:p>
            <a:pPr marL="742950" indent="-742950" algn="l">
              <a:lnSpc>
                <a:spcPts val="7233"/>
              </a:lnSpc>
              <a:buAutoNum type="arabicPeriod"/>
            </a:pPr>
            <a:r>
              <a:rPr lang="en-US" sz="4331" dirty="0">
                <a:solidFill>
                  <a:srgbClr val="000000"/>
                </a:solidFill>
                <a:latin typeface="DM Sans"/>
                <a:ea typeface="DM Sans"/>
                <a:cs typeface="DM Sans"/>
                <a:sym typeface="DM Sans"/>
              </a:rPr>
              <a:t>DETERMINATION</a:t>
            </a:r>
          </a:p>
          <a:p>
            <a:pPr marL="742950" indent="-742950" algn="l">
              <a:lnSpc>
                <a:spcPts val="7233"/>
              </a:lnSpc>
              <a:buAutoNum type="arabicPeriod"/>
            </a:pPr>
            <a:r>
              <a:rPr lang="en-US" sz="4331" dirty="0">
                <a:solidFill>
                  <a:srgbClr val="000000"/>
                </a:solidFill>
                <a:latin typeface="DM Sans"/>
                <a:ea typeface="DM Sans"/>
                <a:cs typeface="DM Sans"/>
                <a:sym typeface="DM Sans"/>
              </a:rPr>
              <a:t>APPEAL</a:t>
            </a:r>
          </a:p>
        </p:txBody>
      </p:sp>
    </p:spTree>
    <p:extLst>
      <p:ext uri="{BB962C8B-B14F-4D97-AF65-F5344CB8AC3E}">
        <p14:creationId xmlns:p14="http://schemas.microsoft.com/office/powerpoint/2010/main" val="1062956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2A099-3993-5B44-9E12-75C90BEC8E3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FD8B751-B74E-1A2D-727D-7E57BD27F001}"/>
              </a:ext>
            </a:extLst>
          </p:cNvPr>
          <p:cNvGrpSpPr/>
          <p:nvPr/>
        </p:nvGrpSpPr>
        <p:grpSpPr>
          <a:xfrm>
            <a:off x="868456" y="514350"/>
            <a:ext cx="16230600" cy="9258300"/>
            <a:chOff x="0" y="0"/>
            <a:chExt cx="4274726" cy="2167467"/>
          </a:xfrm>
        </p:grpSpPr>
        <p:sp>
          <p:nvSpPr>
            <p:cNvPr id="3" name="Freeform 3">
              <a:extLst>
                <a:ext uri="{FF2B5EF4-FFF2-40B4-BE49-F238E27FC236}">
                  <a16:creationId xmlns:a16="http://schemas.microsoft.com/office/drawing/2014/main" id="{402DD81E-8297-23A1-F1CC-0FC1F6C6632E}"/>
                </a:ext>
              </a:extLst>
            </p:cNvPr>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F3F3F3"/>
            </a:solidFill>
          </p:spPr>
          <p:txBody>
            <a:bodyPr/>
            <a:lstStyle/>
            <a:p>
              <a:endParaRPr lang="en-US" dirty="0"/>
            </a:p>
          </p:txBody>
        </p:sp>
        <p:sp>
          <p:nvSpPr>
            <p:cNvPr id="4" name="TextBox 4">
              <a:extLst>
                <a:ext uri="{FF2B5EF4-FFF2-40B4-BE49-F238E27FC236}">
                  <a16:creationId xmlns:a16="http://schemas.microsoft.com/office/drawing/2014/main" id="{42479B2B-CD13-E6EE-8853-357A351C4B06}"/>
                </a:ext>
              </a:extLst>
            </p:cNvPr>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a:extLst>
              <a:ext uri="{FF2B5EF4-FFF2-40B4-BE49-F238E27FC236}">
                <a16:creationId xmlns:a16="http://schemas.microsoft.com/office/drawing/2014/main" id="{E62FCF7D-477F-3F06-2BBA-D07A100241BA}"/>
              </a:ext>
            </a:extLst>
          </p:cNvPr>
          <p:cNvSpPr txBox="1"/>
          <p:nvPr/>
        </p:nvSpPr>
        <p:spPr>
          <a:xfrm>
            <a:off x="1409700" y="935625"/>
            <a:ext cx="15468600" cy="997068"/>
          </a:xfrm>
          <a:prstGeom prst="rect">
            <a:avLst/>
          </a:prstGeom>
        </p:spPr>
        <p:txBody>
          <a:bodyPr wrap="square" lIns="0" tIns="0" rIns="0" bIns="0" rtlCol="0" anchor="t">
            <a:spAutoFit/>
          </a:bodyPr>
          <a:lstStyle/>
          <a:p>
            <a:pPr algn="l">
              <a:lnSpc>
                <a:spcPts val="7700"/>
              </a:lnSpc>
            </a:pPr>
            <a:r>
              <a:rPr lang="en-US" sz="7000" b="1" dirty="0">
                <a:solidFill>
                  <a:srgbClr val="890519"/>
                </a:solidFill>
                <a:latin typeface="DM Sans Bold"/>
                <a:ea typeface="DM Sans Bold"/>
                <a:cs typeface="DM Sans Bold"/>
                <a:sym typeface="DM Sans Bold"/>
              </a:rPr>
              <a:t>Grievance Process: Notice</a:t>
            </a:r>
          </a:p>
        </p:txBody>
      </p:sp>
      <p:sp>
        <p:nvSpPr>
          <p:cNvPr id="7" name="TextBox 7">
            <a:extLst>
              <a:ext uri="{FF2B5EF4-FFF2-40B4-BE49-F238E27FC236}">
                <a16:creationId xmlns:a16="http://schemas.microsoft.com/office/drawing/2014/main" id="{0683A66F-0927-1B91-FE28-A79712C5C987}"/>
              </a:ext>
            </a:extLst>
          </p:cNvPr>
          <p:cNvSpPr txBox="1"/>
          <p:nvPr/>
        </p:nvSpPr>
        <p:spPr>
          <a:xfrm>
            <a:off x="1879226" y="2353967"/>
            <a:ext cx="15219830" cy="7314503"/>
          </a:xfrm>
          <a:prstGeom prst="rect">
            <a:avLst/>
          </a:prstGeom>
        </p:spPr>
        <p:txBody>
          <a:bodyPr wrap="square" lIns="0" tIns="0" rIns="0" bIns="0" rtlCol="0" anchor="t">
            <a:spAutoFit/>
          </a:bodyPr>
          <a:lstStyle/>
          <a:p>
            <a:pPr marL="742950" indent="-742950" algn="l">
              <a:lnSpc>
                <a:spcPts val="7233"/>
              </a:lnSpc>
              <a:buAutoNum type="arabicPeriod"/>
            </a:pPr>
            <a:r>
              <a:rPr lang="en-US" sz="4331" dirty="0">
                <a:solidFill>
                  <a:srgbClr val="000000"/>
                </a:solidFill>
                <a:latin typeface="DM Sans"/>
                <a:ea typeface="DM Sans"/>
                <a:cs typeface="DM Sans"/>
                <a:sym typeface="DM Sans"/>
              </a:rPr>
              <a:t>Allegations with sufficient detail</a:t>
            </a:r>
          </a:p>
          <a:p>
            <a:pPr marL="742950" indent="-742950" algn="l">
              <a:lnSpc>
                <a:spcPts val="7233"/>
              </a:lnSpc>
              <a:buAutoNum type="arabicPeriod"/>
            </a:pPr>
            <a:r>
              <a:rPr lang="en-US" sz="4331" dirty="0">
                <a:solidFill>
                  <a:srgbClr val="000000"/>
                </a:solidFill>
                <a:latin typeface="DM Sans"/>
                <a:ea typeface="DM Sans"/>
                <a:cs typeface="DM Sans"/>
                <a:sym typeface="DM Sans"/>
              </a:rPr>
              <a:t>Sufficient time for respondent to review</a:t>
            </a:r>
          </a:p>
          <a:p>
            <a:pPr marL="742950" indent="-742950" algn="l">
              <a:lnSpc>
                <a:spcPts val="7233"/>
              </a:lnSpc>
              <a:buAutoNum type="arabicPeriod"/>
            </a:pPr>
            <a:r>
              <a:rPr lang="en-US" sz="4331" dirty="0">
                <a:solidFill>
                  <a:srgbClr val="000000"/>
                </a:solidFill>
                <a:latin typeface="DM Sans"/>
                <a:ea typeface="DM Sans"/>
                <a:cs typeface="DM Sans"/>
                <a:sym typeface="DM Sans"/>
              </a:rPr>
              <a:t>Advisor of choice</a:t>
            </a:r>
          </a:p>
          <a:p>
            <a:pPr marL="742950" indent="-742950" algn="l">
              <a:lnSpc>
                <a:spcPts val="7233"/>
              </a:lnSpc>
              <a:buAutoNum type="arabicPeriod"/>
            </a:pPr>
            <a:r>
              <a:rPr lang="en-US" sz="4331" dirty="0">
                <a:solidFill>
                  <a:srgbClr val="000000"/>
                </a:solidFill>
                <a:latin typeface="DM Sans"/>
                <a:ea typeface="DM Sans"/>
                <a:cs typeface="DM Sans"/>
                <a:sym typeface="DM Sans"/>
              </a:rPr>
              <a:t>Presumption of non-responsibility</a:t>
            </a:r>
          </a:p>
          <a:p>
            <a:pPr marL="742950" indent="-742950" algn="l">
              <a:lnSpc>
                <a:spcPts val="7233"/>
              </a:lnSpc>
              <a:buAutoNum type="arabicPeriod"/>
            </a:pPr>
            <a:r>
              <a:rPr lang="en-US" sz="4331" dirty="0">
                <a:solidFill>
                  <a:srgbClr val="000000"/>
                </a:solidFill>
                <a:latin typeface="DM Sans"/>
                <a:ea typeface="DM Sans"/>
                <a:cs typeface="DM Sans"/>
                <a:sym typeface="DM Sans"/>
              </a:rPr>
              <a:t>Additional notice if new allegations arise</a:t>
            </a:r>
          </a:p>
          <a:p>
            <a:pPr marL="742950" indent="-742950" algn="l">
              <a:lnSpc>
                <a:spcPts val="7233"/>
              </a:lnSpc>
              <a:buAutoNum type="arabicPeriod"/>
            </a:pPr>
            <a:r>
              <a:rPr lang="en-US" sz="4331" dirty="0">
                <a:solidFill>
                  <a:srgbClr val="000000"/>
                </a:solidFill>
                <a:latin typeface="DM Sans"/>
                <a:ea typeface="DM Sans"/>
                <a:cs typeface="DM Sans"/>
                <a:sym typeface="DM Sans"/>
              </a:rPr>
              <a:t>Supportive measures, resources, non-retaliation </a:t>
            </a:r>
          </a:p>
          <a:p>
            <a:pPr marL="742950" indent="-742950" algn="l">
              <a:lnSpc>
                <a:spcPts val="7233"/>
              </a:lnSpc>
              <a:buAutoNum type="arabicPeriod"/>
            </a:pPr>
            <a:endParaRPr lang="en-US" sz="4331" dirty="0">
              <a:solidFill>
                <a:srgbClr val="000000"/>
              </a:solidFill>
              <a:latin typeface="DM Sans"/>
              <a:ea typeface="DM Sans"/>
              <a:cs typeface="DM Sans"/>
              <a:sym typeface="DM Sans"/>
            </a:endParaRPr>
          </a:p>
          <a:p>
            <a:pPr algn="l">
              <a:lnSpc>
                <a:spcPts val="7233"/>
              </a:lnSpc>
            </a:pPr>
            <a:r>
              <a:rPr lang="en-US" sz="4331" dirty="0">
                <a:solidFill>
                  <a:srgbClr val="000000"/>
                </a:solidFill>
                <a:latin typeface="DM Sans"/>
                <a:ea typeface="DM Sans"/>
                <a:cs typeface="DM Sans"/>
                <a:sym typeface="DM Sans"/>
              </a:rPr>
              <a:t>.</a:t>
            </a:r>
          </a:p>
        </p:txBody>
      </p:sp>
    </p:spTree>
    <p:extLst>
      <p:ext uri="{BB962C8B-B14F-4D97-AF65-F5344CB8AC3E}">
        <p14:creationId xmlns:p14="http://schemas.microsoft.com/office/powerpoint/2010/main" val="824899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4ABAA-72AE-A483-6130-9A391857B1F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E8E0AE5-AA67-1025-273E-68ED3E342699}"/>
              </a:ext>
            </a:extLst>
          </p:cNvPr>
          <p:cNvGrpSpPr/>
          <p:nvPr/>
        </p:nvGrpSpPr>
        <p:grpSpPr>
          <a:xfrm>
            <a:off x="647700" y="514350"/>
            <a:ext cx="16230600" cy="9258300"/>
            <a:chOff x="0" y="0"/>
            <a:chExt cx="4274726" cy="2167467"/>
          </a:xfrm>
        </p:grpSpPr>
        <p:sp>
          <p:nvSpPr>
            <p:cNvPr id="3" name="Freeform 3">
              <a:extLst>
                <a:ext uri="{FF2B5EF4-FFF2-40B4-BE49-F238E27FC236}">
                  <a16:creationId xmlns:a16="http://schemas.microsoft.com/office/drawing/2014/main" id="{3D3FDA42-C881-D84A-6B59-3C9C5D77013D}"/>
                </a:ext>
              </a:extLst>
            </p:cNvPr>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F3F3F3"/>
            </a:solidFill>
          </p:spPr>
          <p:txBody>
            <a:bodyPr/>
            <a:lstStyle/>
            <a:p>
              <a:endParaRPr lang="en-US" dirty="0"/>
            </a:p>
          </p:txBody>
        </p:sp>
        <p:sp>
          <p:nvSpPr>
            <p:cNvPr id="4" name="TextBox 4">
              <a:extLst>
                <a:ext uri="{FF2B5EF4-FFF2-40B4-BE49-F238E27FC236}">
                  <a16:creationId xmlns:a16="http://schemas.microsoft.com/office/drawing/2014/main" id="{78219EF1-7974-FDAF-283C-BC44D9766203}"/>
                </a:ext>
              </a:extLst>
            </p:cNvPr>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a:extLst>
              <a:ext uri="{FF2B5EF4-FFF2-40B4-BE49-F238E27FC236}">
                <a16:creationId xmlns:a16="http://schemas.microsoft.com/office/drawing/2014/main" id="{BD91B692-12EC-0A98-80BE-7868C038FAD5}"/>
              </a:ext>
            </a:extLst>
          </p:cNvPr>
          <p:cNvSpPr txBox="1"/>
          <p:nvPr/>
        </p:nvSpPr>
        <p:spPr>
          <a:xfrm>
            <a:off x="1409700" y="935625"/>
            <a:ext cx="15468600" cy="997068"/>
          </a:xfrm>
          <a:prstGeom prst="rect">
            <a:avLst/>
          </a:prstGeom>
        </p:spPr>
        <p:txBody>
          <a:bodyPr wrap="square" lIns="0" tIns="0" rIns="0" bIns="0" rtlCol="0" anchor="t">
            <a:spAutoFit/>
          </a:bodyPr>
          <a:lstStyle/>
          <a:p>
            <a:pPr algn="l">
              <a:lnSpc>
                <a:spcPts val="7700"/>
              </a:lnSpc>
            </a:pPr>
            <a:r>
              <a:rPr lang="en-US" sz="7000" b="1" dirty="0">
                <a:solidFill>
                  <a:srgbClr val="890519"/>
                </a:solidFill>
                <a:latin typeface="DM Sans Bold"/>
                <a:ea typeface="DM Sans Bold"/>
                <a:cs typeface="DM Sans Bold"/>
                <a:sym typeface="DM Sans Bold"/>
              </a:rPr>
              <a:t>Grievance Process: Dismissal</a:t>
            </a:r>
          </a:p>
        </p:txBody>
      </p:sp>
      <p:sp>
        <p:nvSpPr>
          <p:cNvPr id="7" name="TextBox 7">
            <a:extLst>
              <a:ext uri="{FF2B5EF4-FFF2-40B4-BE49-F238E27FC236}">
                <a16:creationId xmlns:a16="http://schemas.microsoft.com/office/drawing/2014/main" id="{22216183-E68F-5239-F248-3001BB8AE47B}"/>
              </a:ext>
            </a:extLst>
          </p:cNvPr>
          <p:cNvSpPr txBox="1"/>
          <p:nvPr/>
        </p:nvSpPr>
        <p:spPr>
          <a:xfrm>
            <a:off x="1534085" y="2162689"/>
            <a:ext cx="15219830" cy="8439170"/>
          </a:xfrm>
          <a:prstGeom prst="rect">
            <a:avLst/>
          </a:prstGeom>
        </p:spPr>
        <p:txBody>
          <a:bodyPr wrap="square" lIns="0" tIns="0" rIns="0" bIns="0" rtlCol="0" anchor="t">
            <a:spAutoFit/>
          </a:bodyPr>
          <a:lstStyle/>
          <a:p>
            <a:pPr algn="l">
              <a:lnSpc>
                <a:spcPts val="7233"/>
              </a:lnSpc>
            </a:pPr>
            <a:r>
              <a:rPr lang="en-US" sz="4331" dirty="0">
                <a:solidFill>
                  <a:srgbClr val="000000"/>
                </a:solidFill>
                <a:latin typeface="DM Sans"/>
                <a:ea typeface="DM Sans"/>
                <a:cs typeface="DM Sans"/>
                <a:sym typeface="DM Sans"/>
              </a:rPr>
              <a:t>TIXCO </a:t>
            </a:r>
            <a:r>
              <a:rPr lang="en-US" sz="4331" u="sng" dirty="0">
                <a:solidFill>
                  <a:srgbClr val="000000"/>
                </a:solidFill>
                <a:latin typeface="DM Sans"/>
                <a:ea typeface="DM Sans"/>
                <a:cs typeface="DM Sans"/>
                <a:sym typeface="DM Sans"/>
              </a:rPr>
              <a:t>must</a:t>
            </a:r>
            <a:r>
              <a:rPr lang="en-US" sz="4331" dirty="0">
                <a:solidFill>
                  <a:srgbClr val="000000"/>
                </a:solidFill>
                <a:latin typeface="DM Sans"/>
                <a:ea typeface="DM Sans"/>
                <a:cs typeface="DM Sans"/>
                <a:sym typeface="DM Sans"/>
              </a:rPr>
              <a:t> dismiss if:</a:t>
            </a:r>
          </a:p>
          <a:p>
            <a:pPr marL="571500" indent="-571500" algn="l">
              <a:buFont typeface="Arial" panose="020B0604020202020204" pitchFamily="34" charset="0"/>
              <a:buChar char="•"/>
            </a:pPr>
            <a:r>
              <a:rPr lang="en-US" sz="4331" dirty="0">
                <a:solidFill>
                  <a:srgbClr val="000000"/>
                </a:solidFill>
                <a:latin typeface="DM Sans"/>
                <a:ea typeface="DM Sans"/>
                <a:cs typeface="DM Sans"/>
                <a:sym typeface="DM Sans"/>
              </a:rPr>
              <a:t>Conduct alleged would not constitute sexual harassment even if proven OR</a:t>
            </a:r>
          </a:p>
          <a:p>
            <a:pPr marL="571500" indent="-571500" algn="l">
              <a:buFont typeface="Arial" panose="020B0604020202020204" pitchFamily="34" charset="0"/>
              <a:buChar char="•"/>
            </a:pPr>
            <a:r>
              <a:rPr lang="en-US" sz="4331" dirty="0">
                <a:solidFill>
                  <a:srgbClr val="000000"/>
                </a:solidFill>
                <a:latin typeface="DM Sans"/>
                <a:ea typeface="DM Sans"/>
                <a:cs typeface="DM Sans"/>
                <a:sym typeface="DM Sans"/>
              </a:rPr>
              <a:t>Conduct did not occur in UC program/activity or in U.S.</a:t>
            </a:r>
          </a:p>
          <a:p>
            <a:pPr algn="l"/>
            <a:endParaRPr lang="en-US" sz="4331" dirty="0">
              <a:solidFill>
                <a:srgbClr val="000000"/>
              </a:solidFill>
              <a:latin typeface="DM Sans"/>
              <a:ea typeface="DM Sans"/>
              <a:cs typeface="DM Sans"/>
              <a:sym typeface="DM Sans"/>
            </a:endParaRPr>
          </a:p>
          <a:p>
            <a:pPr algn="l"/>
            <a:r>
              <a:rPr lang="en-US" sz="4331" dirty="0">
                <a:solidFill>
                  <a:srgbClr val="000000"/>
                </a:solidFill>
                <a:latin typeface="DM Sans"/>
                <a:ea typeface="DM Sans"/>
                <a:cs typeface="DM Sans"/>
                <a:sym typeface="DM Sans"/>
              </a:rPr>
              <a:t>TIXCO </a:t>
            </a:r>
            <a:r>
              <a:rPr lang="en-US" sz="4331" u="sng" dirty="0">
                <a:solidFill>
                  <a:srgbClr val="000000"/>
                </a:solidFill>
                <a:latin typeface="DM Sans"/>
                <a:ea typeface="DM Sans"/>
                <a:cs typeface="DM Sans"/>
                <a:sym typeface="DM Sans"/>
              </a:rPr>
              <a:t>may</a:t>
            </a:r>
            <a:r>
              <a:rPr lang="en-US" sz="4331" dirty="0">
                <a:solidFill>
                  <a:srgbClr val="000000"/>
                </a:solidFill>
                <a:latin typeface="DM Sans"/>
                <a:ea typeface="DM Sans"/>
                <a:cs typeface="DM Sans"/>
                <a:sym typeface="DM Sans"/>
              </a:rPr>
              <a:t> dismiss if:</a:t>
            </a:r>
          </a:p>
          <a:p>
            <a:pPr marL="571500" indent="-571500" algn="l">
              <a:buFont typeface="Arial" panose="020B0604020202020204" pitchFamily="34" charset="0"/>
              <a:buChar char="•"/>
            </a:pPr>
            <a:r>
              <a:rPr lang="en-US" sz="4331" dirty="0">
                <a:solidFill>
                  <a:srgbClr val="000000"/>
                </a:solidFill>
                <a:latin typeface="DM Sans"/>
                <a:ea typeface="DM Sans"/>
                <a:cs typeface="DM Sans"/>
                <a:sym typeface="DM Sans"/>
              </a:rPr>
              <a:t>Respondent is no longer enrolled or employed by UC</a:t>
            </a:r>
          </a:p>
          <a:p>
            <a:pPr marL="571500" indent="-571500" algn="l">
              <a:buFont typeface="Arial" panose="020B0604020202020204" pitchFamily="34" charset="0"/>
              <a:buChar char="•"/>
            </a:pPr>
            <a:r>
              <a:rPr lang="en-US" sz="4331" dirty="0">
                <a:solidFill>
                  <a:srgbClr val="000000"/>
                </a:solidFill>
                <a:latin typeface="DM Sans"/>
                <a:ea typeface="DM Sans"/>
                <a:cs typeface="DM Sans"/>
                <a:sym typeface="DM Sans"/>
              </a:rPr>
              <a:t>Specific circumstances prevent investigator from gathering sufficient evidence</a:t>
            </a:r>
          </a:p>
          <a:p>
            <a:pPr marL="571500" indent="-571500" algn="l">
              <a:buFont typeface="Arial" panose="020B0604020202020204" pitchFamily="34" charset="0"/>
              <a:buChar char="•"/>
            </a:pPr>
            <a:r>
              <a:rPr lang="en-US" sz="4331" dirty="0">
                <a:solidFill>
                  <a:srgbClr val="000000"/>
                </a:solidFill>
                <a:latin typeface="DM Sans"/>
                <a:ea typeface="DM Sans"/>
                <a:cs typeface="DM Sans"/>
                <a:sym typeface="DM Sans"/>
              </a:rPr>
              <a:t>Complainant withdraws formal complaint</a:t>
            </a:r>
          </a:p>
          <a:p>
            <a:pPr marL="571500" indent="-571500" algn="l">
              <a:buFont typeface="Arial" panose="020B0604020202020204" pitchFamily="34" charset="0"/>
              <a:buChar char="•"/>
            </a:pPr>
            <a:r>
              <a:rPr lang="en-US" sz="4331" dirty="0">
                <a:solidFill>
                  <a:srgbClr val="000000"/>
                </a:solidFill>
                <a:latin typeface="DM Sans"/>
                <a:ea typeface="DM Sans"/>
                <a:cs typeface="DM Sans"/>
                <a:sym typeface="DM Sans"/>
              </a:rPr>
              <a:t>Parties have right to appeal</a:t>
            </a:r>
          </a:p>
          <a:p>
            <a:pPr algn="l">
              <a:lnSpc>
                <a:spcPts val="7233"/>
              </a:lnSpc>
            </a:pPr>
            <a:r>
              <a:rPr lang="en-US" sz="4331" dirty="0">
                <a:solidFill>
                  <a:srgbClr val="000000"/>
                </a:solidFill>
                <a:latin typeface="DM Sans"/>
                <a:ea typeface="DM Sans"/>
                <a:cs typeface="DM Sans"/>
                <a:sym typeface="DM Sans"/>
              </a:rPr>
              <a:t>.</a:t>
            </a:r>
          </a:p>
        </p:txBody>
      </p:sp>
    </p:spTree>
    <p:extLst>
      <p:ext uri="{BB962C8B-B14F-4D97-AF65-F5344CB8AC3E}">
        <p14:creationId xmlns:p14="http://schemas.microsoft.com/office/powerpoint/2010/main" val="3390407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03F5A-75E5-7A04-6290-22EFE779120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254EB83-C334-AE09-1E9A-5C1F23154377}"/>
              </a:ext>
            </a:extLst>
          </p:cNvPr>
          <p:cNvGrpSpPr/>
          <p:nvPr/>
        </p:nvGrpSpPr>
        <p:grpSpPr>
          <a:xfrm>
            <a:off x="1028699" y="1028700"/>
            <a:ext cx="16230600" cy="8229600"/>
            <a:chOff x="0" y="0"/>
            <a:chExt cx="4274726" cy="2167467"/>
          </a:xfrm>
        </p:grpSpPr>
        <p:sp>
          <p:nvSpPr>
            <p:cNvPr id="3" name="Freeform 3">
              <a:extLst>
                <a:ext uri="{FF2B5EF4-FFF2-40B4-BE49-F238E27FC236}">
                  <a16:creationId xmlns:a16="http://schemas.microsoft.com/office/drawing/2014/main" id="{4C058537-4D97-463E-C57C-EEF782B9D2C1}"/>
                </a:ext>
              </a:extLst>
            </p:cNvPr>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F3F3F3"/>
            </a:solidFill>
          </p:spPr>
          <p:txBody>
            <a:bodyPr/>
            <a:lstStyle/>
            <a:p>
              <a:endParaRPr lang="en-US"/>
            </a:p>
          </p:txBody>
        </p:sp>
        <p:sp>
          <p:nvSpPr>
            <p:cNvPr id="4" name="TextBox 4">
              <a:extLst>
                <a:ext uri="{FF2B5EF4-FFF2-40B4-BE49-F238E27FC236}">
                  <a16:creationId xmlns:a16="http://schemas.microsoft.com/office/drawing/2014/main" id="{D318AD96-4690-2736-F3EC-68441EC29835}"/>
                </a:ext>
              </a:extLst>
            </p:cNvPr>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a:extLst>
              <a:ext uri="{FF2B5EF4-FFF2-40B4-BE49-F238E27FC236}">
                <a16:creationId xmlns:a16="http://schemas.microsoft.com/office/drawing/2014/main" id="{5858504D-038C-797F-C332-780595FE7906}"/>
              </a:ext>
            </a:extLst>
          </p:cNvPr>
          <p:cNvSpPr txBox="1"/>
          <p:nvPr/>
        </p:nvSpPr>
        <p:spPr>
          <a:xfrm>
            <a:off x="1676401" y="1301045"/>
            <a:ext cx="13945321" cy="983795"/>
          </a:xfrm>
          <a:prstGeom prst="rect">
            <a:avLst/>
          </a:prstGeom>
        </p:spPr>
        <p:txBody>
          <a:bodyPr wrap="square" lIns="0" tIns="0" rIns="0" bIns="0" rtlCol="0" anchor="t">
            <a:spAutoFit/>
          </a:bodyPr>
          <a:lstStyle/>
          <a:p>
            <a:pPr algn="ctr">
              <a:lnSpc>
                <a:spcPts val="7590"/>
              </a:lnSpc>
            </a:pPr>
            <a:r>
              <a:rPr lang="en-US" sz="6900" b="1" dirty="0">
                <a:solidFill>
                  <a:srgbClr val="890519"/>
                </a:solidFill>
                <a:latin typeface="DM Sans Bold"/>
                <a:ea typeface="DM Sans Bold"/>
                <a:cs typeface="DM Sans Bold"/>
                <a:sym typeface="DM Sans Bold"/>
              </a:rPr>
              <a:t>How TIX personnel fulfill Title IX</a:t>
            </a:r>
          </a:p>
        </p:txBody>
      </p:sp>
      <p:sp>
        <p:nvSpPr>
          <p:cNvPr id="6" name="TextBox 6">
            <a:extLst>
              <a:ext uri="{FF2B5EF4-FFF2-40B4-BE49-F238E27FC236}">
                <a16:creationId xmlns:a16="http://schemas.microsoft.com/office/drawing/2014/main" id="{21E167B6-3282-4864-167A-6CAE070EF281}"/>
              </a:ext>
            </a:extLst>
          </p:cNvPr>
          <p:cNvSpPr txBox="1"/>
          <p:nvPr/>
        </p:nvSpPr>
        <p:spPr>
          <a:xfrm>
            <a:off x="1862014" y="2880170"/>
            <a:ext cx="14749585" cy="5502404"/>
          </a:xfrm>
          <a:prstGeom prst="rect">
            <a:avLst/>
          </a:prstGeom>
        </p:spPr>
        <p:txBody>
          <a:bodyPr wrap="square" lIns="0" tIns="0" rIns="0" bIns="0" rtlCol="0" anchor="t">
            <a:spAutoFit/>
          </a:bodyPr>
          <a:lstStyle/>
          <a:p>
            <a:pPr marL="798931" lvl="1" indent="-399466">
              <a:lnSpc>
                <a:spcPts val="6179"/>
              </a:lnSpc>
              <a:buFont typeface="Arial"/>
              <a:buChar char="•"/>
            </a:pPr>
            <a:r>
              <a:rPr lang="en-US" sz="3700" dirty="0">
                <a:solidFill>
                  <a:srgbClr val="000000"/>
                </a:solidFill>
                <a:latin typeface="DM Sans"/>
                <a:ea typeface="DM Sans"/>
                <a:cs typeface="DM Sans"/>
                <a:sym typeface="DM Sans"/>
              </a:rPr>
              <a:t>Know and implement the law and University policy</a:t>
            </a:r>
          </a:p>
          <a:p>
            <a:pPr marL="798931" lvl="1" indent="-399466">
              <a:lnSpc>
                <a:spcPts val="6179"/>
              </a:lnSpc>
              <a:buFont typeface="Arial"/>
              <a:buChar char="•"/>
            </a:pPr>
            <a:r>
              <a:rPr lang="en-US" sz="3700" dirty="0">
                <a:solidFill>
                  <a:srgbClr val="000000"/>
                </a:solidFill>
                <a:latin typeface="DM Sans"/>
                <a:ea typeface="DM Sans"/>
                <a:cs typeface="DM Sans"/>
                <a:sym typeface="DM Sans"/>
              </a:rPr>
              <a:t>Training and education</a:t>
            </a:r>
          </a:p>
          <a:p>
            <a:pPr marL="798931" lvl="1" indent="-399466" algn="l">
              <a:lnSpc>
                <a:spcPts val="6179"/>
              </a:lnSpc>
              <a:buFont typeface="Arial"/>
              <a:buChar char="•"/>
            </a:pPr>
            <a:r>
              <a:rPr lang="en-US" sz="3700" dirty="0">
                <a:solidFill>
                  <a:srgbClr val="000000"/>
                </a:solidFill>
                <a:latin typeface="DM Sans"/>
                <a:ea typeface="DM Sans"/>
                <a:cs typeface="DM Sans"/>
                <a:sym typeface="DM Sans"/>
              </a:rPr>
              <a:t>Receive and resolve reports</a:t>
            </a:r>
          </a:p>
          <a:p>
            <a:pPr marL="798931" lvl="1" indent="-399466">
              <a:lnSpc>
                <a:spcPts val="6179"/>
              </a:lnSpc>
              <a:buFont typeface="Arial"/>
              <a:buChar char="•"/>
            </a:pPr>
            <a:r>
              <a:rPr lang="en-US" sz="3700" dirty="0">
                <a:solidFill>
                  <a:srgbClr val="000000"/>
                </a:solidFill>
                <a:latin typeface="DM Sans"/>
                <a:ea typeface="DM Sans"/>
                <a:cs typeface="DM Sans"/>
                <a:sym typeface="DM Sans"/>
              </a:rPr>
              <a:t>Prevention </a:t>
            </a:r>
          </a:p>
          <a:p>
            <a:pPr marL="798931" lvl="1" indent="-399466" algn="l">
              <a:lnSpc>
                <a:spcPts val="6179"/>
              </a:lnSpc>
              <a:buFont typeface="Arial"/>
              <a:buChar char="•"/>
            </a:pPr>
            <a:r>
              <a:rPr lang="en-US" sz="3700" dirty="0">
                <a:solidFill>
                  <a:srgbClr val="000000"/>
                </a:solidFill>
                <a:latin typeface="DM Sans"/>
                <a:ea typeface="DM Sans"/>
                <a:cs typeface="DM Sans"/>
                <a:sym typeface="DM Sans"/>
              </a:rPr>
              <a:t>Documentation, record-keeping, monitoring</a:t>
            </a:r>
          </a:p>
          <a:p>
            <a:pPr marL="798931" lvl="1" indent="-399466" algn="l">
              <a:lnSpc>
                <a:spcPts val="6179"/>
              </a:lnSpc>
              <a:buFont typeface="Arial"/>
              <a:buChar char="•"/>
            </a:pPr>
            <a:r>
              <a:rPr lang="en-US" sz="3700" dirty="0">
                <a:solidFill>
                  <a:srgbClr val="000000"/>
                </a:solidFill>
                <a:latin typeface="DM Sans"/>
                <a:ea typeface="DM Sans"/>
                <a:cs typeface="DM Sans"/>
                <a:sym typeface="DM Sans"/>
              </a:rPr>
              <a:t>Collaboration, communication, consensus-building</a:t>
            </a:r>
          </a:p>
          <a:p>
            <a:pPr marL="399465" lvl="1" algn="l">
              <a:lnSpc>
                <a:spcPts val="6179"/>
              </a:lnSpc>
            </a:pPr>
            <a:endParaRPr lang="en-US" sz="3700" dirty="0">
              <a:solidFill>
                <a:srgbClr val="000000"/>
              </a:solidFill>
              <a:latin typeface="DM Sans"/>
              <a:ea typeface="DM Sans"/>
              <a:cs typeface="DM Sans"/>
              <a:sym typeface="DM Sans"/>
            </a:endParaRPr>
          </a:p>
        </p:txBody>
      </p:sp>
      <p:sp>
        <p:nvSpPr>
          <p:cNvPr id="7" name="Freeform 7">
            <a:extLst>
              <a:ext uri="{FF2B5EF4-FFF2-40B4-BE49-F238E27FC236}">
                <a16:creationId xmlns:a16="http://schemas.microsoft.com/office/drawing/2014/main" id="{317540F6-00A2-54AE-D749-F85DE8CAFD91}"/>
              </a:ext>
            </a:extLst>
          </p:cNvPr>
          <p:cNvSpPr/>
          <p:nvPr/>
        </p:nvSpPr>
        <p:spPr>
          <a:xfrm rot="-5675711">
            <a:off x="16388085" y="-1521476"/>
            <a:ext cx="8101296" cy="9013959"/>
          </a:xfrm>
          <a:custGeom>
            <a:avLst/>
            <a:gdLst/>
            <a:ahLst/>
            <a:cxnLst/>
            <a:rect l="l" t="t" r="r" b="b"/>
            <a:pathLst>
              <a:path w="8101296" h="9013959">
                <a:moveTo>
                  <a:pt x="0" y="0"/>
                </a:moveTo>
                <a:lnTo>
                  <a:pt x="8101296" y="0"/>
                </a:lnTo>
                <a:lnTo>
                  <a:pt x="8101296" y="9013960"/>
                </a:lnTo>
                <a:lnTo>
                  <a:pt x="0" y="90139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a:extLst>
              <a:ext uri="{FF2B5EF4-FFF2-40B4-BE49-F238E27FC236}">
                <a16:creationId xmlns:a16="http://schemas.microsoft.com/office/drawing/2014/main" id="{B8578B9B-351E-9DC4-2C8B-161D947C5988}"/>
              </a:ext>
            </a:extLst>
          </p:cNvPr>
          <p:cNvSpPr/>
          <p:nvPr/>
        </p:nvSpPr>
        <p:spPr>
          <a:xfrm>
            <a:off x="-1022789" y="8515253"/>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1725253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147A0-7658-78CC-3FA3-F6ED84C152F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2B44EAB-9203-2A38-A43A-F5CBDB159546}"/>
              </a:ext>
            </a:extLst>
          </p:cNvPr>
          <p:cNvGrpSpPr/>
          <p:nvPr/>
        </p:nvGrpSpPr>
        <p:grpSpPr>
          <a:xfrm>
            <a:off x="647700" y="495300"/>
            <a:ext cx="17335500" cy="9277350"/>
            <a:chOff x="0" y="0"/>
            <a:chExt cx="4274726" cy="2167467"/>
          </a:xfrm>
        </p:grpSpPr>
        <p:sp>
          <p:nvSpPr>
            <p:cNvPr id="3" name="Freeform 3">
              <a:extLst>
                <a:ext uri="{FF2B5EF4-FFF2-40B4-BE49-F238E27FC236}">
                  <a16:creationId xmlns:a16="http://schemas.microsoft.com/office/drawing/2014/main" id="{7D27D5A5-2A33-EC35-C43A-43AB92A430A3}"/>
                </a:ext>
              </a:extLst>
            </p:cNvPr>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F3F3F3"/>
            </a:solidFill>
          </p:spPr>
          <p:txBody>
            <a:bodyPr/>
            <a:lstStyle/>
            <a:p>
              <a:endParaRPr lang="en-US" dirty="0"/>
            </a:p>
          </p:txBody>
        </p:sp>
        <p:sp>
          <p:nvSpPr>
            <p:cNvPr id="4" name="TextBox 4">
              <a:extLst>
                <a:ext uri="{FF2B5EF4-FFF2-40B4-BE49-F238E27FC236}">
                  <a16:creationId xmlns:a16="http://schemas.microsoft.com/office/drawing/2014/main" id="{305DDCA3-8042-49FC-6C24-8CA7AD1B5E09}"/>
                </a:ext>
              </a:extLst>
            </p:cNvPr>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a:extLst>
              <a:ext uri="{FF2B5EF4-FFF2-40B4-BE49-F238E27FC236}">
                <a16:creationId xmlns:a16="http://schemas.microsoft.com/office/drawing/2014/main" id="{610F5CA9-5415-F956-1C0E-4FDCD2D18D42}"/>
              </a:ext>
            </a:extLst>
          </p:cNvPr>
          <p:cNvSpPr txBox="1"/>
          <p:nvPr/>
        </p:nvSpPr>
        <p:spPr>
          <a:xfrm>
            <a:off x="1409700" y="935625"/>
            <a:ext cx="15468600" cy="997068"/>
          </a:xfrm>
          <a:prstGeom prst="rect">
            <a:avLst/>
          </a:prstGeom>
        </p:spPr>
        <p:txBody>
          <a:bodyPr wrap="square" lIns="0" tIns="0" rIns="0" bIns="0" rtlCol="0" anchor="t">
            <a:spAutoFit/>
          </a:bodyPr>
          <a:lstStyle/>
          <a:p>
            <a:pPr algn="l">
              <a:lnSpc>
                <a:spcPts val="7700"/>
              </a:lnSpc>
            </a:pPr>
            <a:r>
              <a:rPr lang="en-US" sz="7000" b="1" dirty="0">
                <a:solidFill>
                  <a:srgbClr val="890519"/>
                </a:solidFill>
                <a:latin typeface="DM Sans Bold"/>
                <a:ea typeface="DM Sans Bold"/>
                <a:cs typeface="DM Sans Bold"/>
                <a:sym typeface="DM Sans Bold"/>
              </a:rPr>
              <a:t>Grievance Process: Investigation</a:t>
            </a:r>
          </a:p>
        </p:txBody>
      </p:sp>
      <p:sp>
        <p:nvSpPr>
          <p:cNvPr id="7" name="TextBox 7">
            <a:extLst>
              <a:ext uri="{FF2B5EF4-FFF2-40B4-BE49-F238E27FC236}">
                <a16:creationId xmlns:a16="http://schemas.microsoft.com/office/drawing/2014/main" id="{A18828DE-764A-5FD9-ABD5-3420EA2E4EDD}"/>
              </a:ext>
            </a:extLst>
          </p:cNvPr>
          <p:cNvSpPr txBox="1"/>
          <p:nvPr/>
        </p:nvSpPr>
        <p:spPr>
          <a:xfrm>
            <a:off x="1534084" y="2162689"/>
            <a:ext cx="15839515" cy="6391173"/>
          </a:xfrm>
          <a:prstGeom prst="rect">
            <a:avLst/>
          </a:prstGeom>
        </p:spPr>
        <p:txBody>
          <a:bodyPr wrap="square" lIns="0" tIns="0" rIns="0" bIns="0" rtlCol="0" anchor="t">
            <a:spAutoFit/>
          </a:bodyPr>
          <a:lstStyle/>
          <a:p>
            <a:pPr marL="742950" indent="-742950" algn="l">
              <a:lnSpc>
                <a:spcPts val="7233"/>
              </a:lnSpc>
              <a:buAutoNum type="arabicPeriod"/>
            </a:pPr>
            <a:r>
              <a:rPr lang="en-US" sz="4331" dirty="0">
                <a:solidFill>
                  <a:srgbClr val="000000"/>
                </a:solidFill>
                <a:latin typeface="DM Sans"/>
                <a:ea typeface="DM Sans"/>
                <a:cs typeface="DM Sans"/>
                <a:sym typeface="DM Sans"/>
              </a:rPr>
              <a:t>Requires signed formal complaint</a:t>
            </a:r>
          </a:p>
          <a:p>
            <a:pPr marL="742950" indent="-742950" algn="l">
              <a:lnSpc>
                <a:spcPts val="7233"/>
              </a:lnSpc>
              <a:buAutoNum type="arabicPeriod"/>
            </a:pPr>
            <a:r>
              <a:rPr lang="en-US" sz="4331" dirty="0">
                <a:solidFill>
                  <a:srgbClr val="000000"/>
                </a:solidFill>
                <a:latin typeface="DM Sans"/>
                <a:ea typeface="DM Sans"/>
                <a:cs typeface="DM Sans"/>
                <a:sym typeface="DM Sans"/>
              </a:rPr>
              <a:t>Burden of proof and evidence gathering rests with UC</a:t>
            </a:r>
          </a:p>
          <a:p>
            <a:pPr marL="742950" indent="-742950" algn="l">
              <a:lnSpc>
                <a:spcPts val="7233"/>
              </a:lnSpc>
              <a:buAutoNum type="arabicPeriod"/>
            </a:pPr>
            <a:r>
              <a:rPr lang="en-US" sz="4331" dirty="0">
                <a:solidFill>
                  <a:srgbClr val="000000"/>
                </a:solidFill>
                <a:latin typeface="DM Sans"/>
                <a:ea typeface="DM Sans"/>
                <a:cs typeface="DM Sans"/>
                <a:sym typeface="DM Sans"/>
              </a:rPr>
              <a:t>Equal opportunity: present evidence, witnesses, advisors</a:t>
            </a:r>
          </a:p>
          <a:p>
            <a:pPr marL="742950" indent="-742950" algn="l">
              <a:lnSpc>
                <a:spcPts val="7233"/>
              </a:lnSpc>
              <a:buAutoNum type="arabicPeriod"/>
            </a:pPr>
            <a:r>
              <a:rPr lang="en-US" sz="4331" dirty="0">
                <a:solidFill>
                  <a:srgbClr val="000000"/>
                </a:solidFill>
                <a:latin typeface="DM Sans"/>
                <a:ea typeface="DM Sans"/>
                <a:cs typeface="DM Sans"/>
                <a:sym typeface="DM Sans"/>
              </a:rPr>
              <a:t>Written Notice of Commencement</a:t>
            </a:r>
          </a:p>
          <a:p>
            <a:pPr marL="742950" indent="-742950" algn="l">
              <a:lnSpc>
                <a:spcPts val="7233"/>
              </a:lnSpc>
              <a:buAutoNum type="arabicPeriod"/>
            </a:pPr>
            <a:r>
              <a:rPr lang="en-US" sz="4331" dirty="0">
                <a:solidFill>
                  <a:srgbClr val="000000"/>
                </a:solidFill>
                <a:latin typeface="DM Sans"/>
                <a:ea typeface="DM Sans"/>
                <a:cs typeface="DM Sans"/>
                <a:sym typeface="DM Sans"/>
              </a:rPr>
              <a:t>Equal opportunity to review/inspect all evidence obtained</a:t>
            </a:r>
          </a:p>
          <a:p>
            <a:pPr marL="742950" indent="-742950" algn="l">
              <a:lnSpc>
                <a:spcPts val="7233"/>
              </a:lnSpc>
              <a:buAutoNum type="arabicPeriod"/>
            </a:pPr>
            <a:r>
              <a:rPr lang="en-US" sz="4331" dirty="0">
                <a:solidFill>
                  <a:srgbClr val="000000"/>
                </a:solidFill>
                <a:latin typeface="DM Sans"/>
                <a:ea typeface="DM Sans"/>
                <a:cs typeface="DM Sans"/>
                <a:sym typeface="DM Sans"/>
              </a:rPr>
              <a:t>Investigative reports sent to parties and their advisors</a:t>
            </a:r>
          </a:p>
          <a:p>
            <a:pPr marL="742950" indent="-742950" algn="l">
              <a:lnSpc>
                <a:spcPts val="7233"/>
              </a:lnSpc>
              <a:buAutoNum type="arabicPeriod"/>
            </a:pPr>
            <a:r>
              <a:rPr lang="en-US" sz="4331" dirty="0">
                <a:solidFill>
                  <a:srgbClr val="000000"/>
                </a:solidFill>
                <a:latin typeface="DM Sans"/>
                <a:ea typeface="DM Sans"/>
                <a:cs typeface="DM Sans"/>
                <a:sym typeface="DM Sans"/>
              </a:rPr>
              <a:t>Cannot restrict parties’ ability to discuss evidence</a:t>
            </a:r>
          </a:p>
        </p:txBody>
      </p:sp>
    </p:spTree>
    <p:extLst>
      <p:ext uri="{BB962C8B-B14F-4D97-AF65-F5344CB8AC3E}">
        <p14:creationId xmlns:p14="http://schemas.microsoft.com/office/powerpoint/2010/main" val="914474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EE54E-FFD6-1F5F-4F35-E3792792D57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9E2E915-64E1-8DA5-9F6B-BB16C5DCE190}"/>
              </a:ext>
            </a:extLst>
          </p:cNvPr>
          <p:cNvGrpSpPr/>
          <p:nvPr/>
        </p:nvGrpSpPr>
        <p:grpSpPr>
          <a:xfrm>
            <a:off x="647700" y="495300"/>
            <a:ext cx="17335500" cy="9277350"/>
            <a:chOff x="0" y="0"/>
            <a:chExt cx="4274726" cy="2167467"/>
          </a:xfrm>
        </p:grpSpPr>
        <p:sp>
          <p:nvSpPr>
            <p:cNvPr id="3" name="Freeform 3">
              <a:extLst>
                <a:ext uri="{FF2B5EF4-FFF2-40B4-BE49-F238E27FC236}">
                  <a16:creationId xmlns:a16="http://schemas.microsoft.com/office/drawing/2014/main" id="{EA67E619-FEA2-803F-8884-889E221D1B23}"/>
                </a:ext>
              </a:extLst>
            </p:cNvPr>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F3F3F3"/>
            </a:solidFill>
          </p:spPr>
          <p:txBody>
            <a:bodyPr/>
            <a:lstStyle/>
            <a:p>
              <a:endParaRPr lang="en-US" dirty="0"/>
            </a:p>
          </p:txBody>
        </p:sp>
        <p:sp>
          <p:nvSpPr>
            <p:cNvPr id="4" name="TextBox 4">
              <a:extLst>
                <a:ext uri="{FF2B5EF4-FFF2-40B4-BE49-F238E27FC236}">
                  <a16:creationId xmlns:a16="http://schemas.microsoft.com/office/drawing/2014/main" id="{6A82DB0C-A9CB-23F7-BB19-E78468404AA6}"/>
                </a:ext>
              </a:extLst>
            </p:cNvPr>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a:extLst>
              <a:ext uri="{FF2B5EF4-FFF2-40B4-BE49-F238E27FC236}">
                <a16:creationId xmlns:a16="http://schemas.microsoft.com/office/drawing/2014/main" id="{10E70260-15F2-489C-A8F3-B5F492FC7000}"/>
              </a:ext>
            </a:extLst>
          </p:cNvPr>
          <p:cNvSpPr txBox="1"/>
          <p:nvPr/>
        </p:nvSpPr>
        <p:spPr>
          <a:xfrm>
            <a:off x="1409700" y="935625"/>
            <a:ext cx="15468600" cy="997068"/>
          </a:xfrm>
          <a:prstGeom prst="rect">
            <a:avLst/>
          </a:prstGeom>
        </p:spPr>
        <p:txBody>
          <a:bodyPr wrap="square" lIns="0" tIns="0" rIns="0" bIns="0" rtlCol="0" anchor="t">
            <a:spAutoFit/>
          </a:bodyPr>
          <a:lstStyle/>
          <a:p>
            <a:pPr algn="l">
              <a:lnSpc>
                <a:spcPts val="7700"/>
              </a:lnSpc>
            </a:pPr>
            <a:r>
              <a:rPr lang="en-US" sz="7000" b="1" dirty="0">
                <a:solidFill>
                  <a:srgbClr val="890519"/>
                </a:solidFill>
                <a:latin typeface="DM Sans Bold"/>
                <a:ea typeface="DM Sans Bold"/>
                <a:cs typeface="DM Sans Bold"/>
                <a:sym typeface="DM Sans Bold"/>
              </a:rPr>
              <a:t>Grievance Process: Hearings</a:t>
            </a:r>
          </a:p>
        </p:txBody>
      </p:sp>
      <p:sp>
        <p:nvSpPr>
          <p:cNvPr id="7" name="TextBox 7">
            <a:extLst>
              <a:ext uri="{FF2B5EF4-FFF2-40B4-BE49-F238E27FC236}">
                <a16:creationId xmlns:a16="http://schemas.microsoft.com/office/drawing/2014/main" id="{91F4FAF4-B197-BEA9-31CE-A991C68A8064}"/>
              </a:ext>
            </a:extLst>
          </p:cNvPr>
          <p:cNvSpPr txBox="1"/>
          <p:nvPr/>
        </p:nvSpPr>
        <p:spPr>
          <a:xfrm>
            <a:off x="1534084" y="2162689"/>
            <a:ext cx="15839515" cy="6696641"/>
          </a:xfrm>
          <a:prstGeom prst="rect">
            <a:avLst/>
          </a:prstGeom>
        </p:spPr>
        <p:txBody>
          <a:bodyPr wrap="square" lIns="0" tIns="0" rIns="0" bIns="0" rtlCol="0" anchor="t">
            <a:spAutoFit/>
          </a:bodyPr>
          <a:lstStyle/>
          <a:p>
            <a:pPr marL="742950" indent="-742950" algn="l">
              <a:lnSpc>
                <a:spcPct val="150000"/>
              </a:lnSpc>
              <a:buAutoNum type="arabicPeriod"/>
            </a:pPr>
            <a:r>
              <a:rPr lang="en-US" sz="4331" dirty="0">
                <a:solidFill>
                  <a:srgbClr val="000000"/>
                </a:solidFill>
                <a:latin typeface="DM Sans"/>
                <a:ea typeface="DM Sans"/>
                <a:cs typeface="DM Sans"/>
                <a:sym typeface="DM Sans"/>
              </a:rPr>
              <a:t>Requires live hearing with cross-examination</a:t>
            </a:r>
          </a:p>
          <a:p>
            <a:pPr marL="742950" indent="-742950" algn="l">
              <a:lnSpc>
                <a:spcPct val="150000"/>
              </a:lnSpc>
              <a:buAutoNum type="arabicPeriod"/>
            </a:pPr>
            <a:r>
              <a:rPr lang="en-US" sz="4331" dirty="0">
                <a:solidFill>
                  <a:srgbClr val="000000"/>
                </a:solidFill>
                <a:latin typeface="DM Sans"/>
                <a:ea typeface="DM Sans"/>
                <a:cs typeface="DM Sans"/>
                <a:sym typeface="DM Sans"/>
              </a:rPr>
              <a:t>Each party must have an advisor to ask relevant cross-examination questions; UC must provide advisor if party does not have one</a:t>
            </a:r>
          </a:p>
          <a:p>
            <a:pPr marL="742950" indent="-742950" algn="l">
              <a:lnSpc>
                <a:spcPts val="7233"/>
              </a:lnSpc>
              <a:buAutoNum type="arabicPeriod"/>
            </a:pPr>
            <a:r>
              <a:rPr lang="en-US" sz="4331" dirty="0">
                <a:solidFill>
                  <a:srgbClr val="000000"/>
                </a:solidFill>
                <a:latin typeface="DM Sans"/>
                <a:ea typeface="DM Sans"/>
                <a:cs typeface="DM Sans"/>
                <a:sym typeface="DM Sans"/>
              </a:rPr>
              <a:t>Hearing conducted by chair and two panelists who act as decision-maker</a:t>
            </a:r>
          </a:p>
          <a:p>
            <a:pPr algn="l">
              <a:lnSpc>
                <a:spcPts val="7233"/>
              </a:lnSpc>
            </a:pPr>
            <a:endParaRPr lang="en-US" sz="4331" dirty="0">
              <a:solidFill>
                <a:srgbClr val="000000"/>
              </a:solidFill>
              <a:latin typeface="DM Sans"/>
              <a:ea typeface="DM Sans"/>
              <a:cs typeface="DM Sans"/>
              <a:sym typeface="DM Sans"/>
            </a:endParaRPr>
          </a:p>
        </p:txBody>
      </p:sp>
    </p:spTree>
    <p:extLst>
      <p:ext uri="{BB962C8B-B14F-4D97-AF65-F5344CB8AC3E}">
        <p14:creationId xmlns:p14="http://schemas.microsoft.com/office/powerpoint/2010/main" val="2760310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932C7-04D2-2474-43B6-DDDF91F30E2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4BCB0EA-0FA5-7B71-B6D6-0768B3770500}"/>
              </a:ext>
            </a:extLst>
          </p:cNvPr>
          <p:cNvGrpSpPr/>
          <p:nvPr/>
        </p:nvGrpSpPr>
        <p:grpSpPr>
          <a:xfrm>
            <a:off x="647700" y="495300"/>
            <a:ext cx="17335500" cy="9277350"/>
            <a:chOff x="0" y="0"/>
            <a:chExt cx="4274726" cy="2167467"/>
          </a:xfrm>
        </p:grpSpPr>
        <p:sp>
          <p:nvSpPr>
            <p:cNvPr id="3" name="Freeform 3">
              <a:extLst>
                <a:ext uri="{FF2B5EF4-FFF2-40B4-BE49-F238E27FC236}">
                  <a16:creationId xmlns:a16="http://schemas.microsoft.com/office/drawing/2014/main" id="{F167F07C-EE85-AB43-BE05-EDA8EE4FBAA8}"/>
                </a:ext>
              </a:extLst>
            </p:cNvPr>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F3F3F3"/>
            </a:solidFill>
          </p:spPr>
          <p:txBody>
            <a:bodyPr/>
            <a:lstStyle/>
            <a:p>
              <a:endParaRPr lang="en-US" dirty="0"/>
            </a:p>
          </p:txBody>
        </p:sp>
        <p:sp>
          <p:nvSpPr>
            <p:cNvPr id="4" name="TextBox 4">
              <a:extLst>
                <a:ext uri="{FF2B5EF4-FFF2-40B4-BE49-F238E27FC236}">
                  <a16:creationId xmlns:a16="http://schemas.microsoft.com/office/drawing/2014/main" id="{F37382CB-533E-6E39-3FAD-8C4C23037DBB}"/>
                </a:ext>
              </a:extLst>
            </p:cNvPr>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a:extLst>
              <a:ext uri="{FF2B5EF4-FFF2-40B4-BE49-F238E27FC236}">
                <a16:creationId xmlns:a16="http://schemas.microsoft.com/office/drawing/2014/main" id="{1126CA7E-56FA-D43F-4B62-8A5C84C5B76A}"/>
              </a:ext>
            </a:extLst>
          </p:cNvPr>
          <p:cNvSpPr txBox="1"/>
          <p:nvPr/>
        </p:nvSpPr>
        <p:spPr>
          <a:xfrm>
            <a:off x="1409700" y="935625"/>
            <a:ext cx="15468600" cy="997068"/>
          </a:xfrm>
          <a:prstGeom prst="rect">
            <a:avLst/>
          </a:prstGeom>
        </p:spPr>
        <p:txBody>
          <a:bodyPr wrap="square" lIns="0" tIns="0" rIns="0" bIns="0" rtlCol="0" anchor="t">
            <a:spAutoFit/>
          </a:bodyPr>
          <a:lstStyle/>
          <a:p>
            <a:pPr algn="l">
              <a:lnSpc>
                <a:spcPts val="7700"/>
              </a:lnSpc>
            </a:pPr>
            <a:r>
              <a:rPr lang="en-US" sz="7000" b="1" dirty="0">
                <a:solidFill>
                  <a:srgbClr val="890519"/>
                </a:solidFill>
                <a:latin typeface="DM Sans Bold"/>
                <a:ea typeface="DM Sans Bold"/>
                <a:cs typeface="DM Sans Bold"/>
                <a:sym typeface="DM Sans Bold"/>
              </a:rPr>
              <a:t>Grievance Process: Hearings</a:t>
            </a:r>
          </a:p>
        </p:txBody>
      </p:sp>
      <p:sp>
        <p:nvSpPr>
          <p:cNvPr id="7" name="TextBox 7">
            <a:extLst>
              <a:ext uri="{FF2B5EF4-FFF2-40B4-BE49-F238E27FC236}">
                <a16:creationId xmlns:a16="http://schemas.microsoft.com/office/drawing/2014/main" id="{A8B4FB54-AFD6-FA4F-7758-3CF1E61ABF7F}"/>
              </a:ext>
            </a:extLst>
          </p:cNvPr>
          <p:cNvSpPr txBox="1"/>
          <p:nvPr/>
        </p:nvSpPr>
        <p:spPr>
          <a:xfrm>
            <a:off x="1534084" y="2162689"/>
            <a:ext cx="15839515" cy="5516447"/>
          </a:xfrm>
          <a:prstGeom prst="rect">
            <a:avLst/>
          </a:prstGeom>
        </p:spPr>
        <p:txBody>
          <a:bodyPr wrap="square" lIns="0" tIns="0" rIns="0" bIns="0" rtlCol="0" anchor="t">
            <a:spAutoFit/>
          </a:bodyPr>
          <a:lstStyle/>
          <a:p>
            <a:pPr marL="742950" indent="-742950" algn="l">
              <a:buAutoNum type="arabicPeriod"/>
            </a:pPr>
            <a:r>
              <a:rPr lang="en-US" sz="4331" dirty="0">
                <a:solidFill>
                  <a:srgbClr val="000000"/>
                </a:solidFill>
                <a:latin typeface="DM Sans"/>
                <a:ea typeface="DM Sans"/>
                <a:cs typeface="DM Sans"/>
                <a:sym typeface="DM Sans"/>
              </a:rPr>
              <a:t>Requires live hearing (virtual, recorded) with cross-examination </a:t>
            </a:r>
          </a:p>
          <a:p>
            <a:pPr marL="742950" indent="-742950" algn="l">
              <a:buAutoNum type="arabicPeriod"/>
            </a:pPr>
            <a:r>
              <a:rPr lang="en-US" sz="4331" dirty="0">
                <a:solidFill>
                  <a:srgbClr val="000000"/>
                </a:solidFill>
                <a:latin typeface="DM Sans"/>
                <a:ea typeface="DM Sans"/>
                <a:cs typeface="DM Sans"/>
                <a:sym typeface="DM Sans"/>
              </a:rPr>
              <a:t>Each party must have an advisor to ask relevant cross-examination questions; UC must provide advisor if party does not have one</a:t>
            </a:r>
          </a:p>
          <a:p>
            <a:pPr marL="742950" indent="-742950" algn="l">
              <a:buAutoNum type="arabicPeriod"/>
            </a:pPr>
            <a:r>
              <a:rPr lang="en-US" sz="4331" dirty="0">
                <a:solidFill>
                  <a:srgbClr val="000000"/>
                </a:solidFill>
                <a:latin typeface="DM Sans"/>
                <a:ea typeface="DM Sans"/>
                <a:cs typeface="DM Sans"/>
                <a:sym typeface="DM Sans"/>
              </a:rPr>
              <a:t>Hearing conducted by chair and two panelists who act as decision-maker</a:t>
            </a:r>
          </a:p>
          <a:p>
            <a:pPr algn="l">
              <a:lnSpc>
                <a:spcPts val="7233"/>
              </a:lnSpc>
            </a:pPr>
            <a:endParaRPr lang="en-US" sz="4331" dirty="0">
              <a:solidFill>
                <a:srgbClr val="000000"/>
              </a:solidFill>
              <a:latin typeface="DM Sans"/>
              <a:ea typeface="DM Sans"/>
              <a:cs typeface="DM Sans"/>
              <a:sym typeface="DM Sans"/>
            </a:endParaRPr>
          </a:p>
        </p:txBody>
      </p:sp>
    </p:spTree>
    <p:extLst>
      <p:ext uri="{BB962C8B-B14F-4D97-AF65-F5344CB8AC3E}">
        <p14:creationId xmlns:p14="http://schemas.microsoft.com/office/powerpoint/2010/main" val="26213429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CC907-A7C4-4D67-8E5C-AB7888D5F77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BD30AAD-41C0-641D-D14D-B5A2D375ED2E}"/>
              </a:ext>
            </a:extLst>
          </p:cNvPr>
          <p:cNvGrpSpPr/>
          <p:nvPr/>
        </p:nvGrpSpPr>
        <p:grpSpPr>
          <a:xfrm>
            <a:off x="647700" y="495300"/>
            <a:ext cx="17335500" cy="9277350"/>
            <a:chOff x="0" y="0"/>
            <a:chExt cx="4274726" cy="2167467"/>
          </a:xfrm>
        </p:grpSpPr>
        <p:sp>
          <p:nvSpPr>
            <p:cNvPr id="3" name="Freeform 3">
              <a:extLst>
                <a:ext uri="{FF2B5EF4-FFF2-40B4-BE49-F238E27FC236}">
                  <a16:creationId xmlns:a16="http://schemas.microsoft.com/office/drawing/2014/main" id="{2928A17B-2C83-0222-81A6-45B025B964B8}"/>
                </a:ext>
              </a:extLst>
            </p:cNvPr>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F3F3F3"/>
            </a:solidFill>
          </p:spPr>
          <p:txBody>
            <a:bodyPr/>
            <a:lstStyle/>
            <a:p>
              <a:endParaRPr lang="en-US" dirty="0"/>
            </a:p>
          </p:txBody>
        </p:sp>
        <p:sp>
          <p:nvSpPr>
            <p:cNvPr id="4" name="TextBox 4">
              <a:extLst>
                <a:ext uri="{FF2B5EF4-FFF2-40B4-BE49-F238E27FC236}">
                  <a16:creationId xmlns:a16="http://schemas.microsoft.com/office/drawing/2014/main" id="{99D37125-FDB1-A211-B0BC-40760FD26DCE}"/>
                </a:ext>
              </a:extLst>
            </p:cNvPr>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a:extLst>
              <a:ext uri="{FF2B5EF4-FFF2-40B4-BE49-F238E27FC236}">
                <a16:creationId xmlns:a16="http://schemas.microsoft.com/office/drawing/2014/main" id="{96B48F7A-25C6-758D-6908-8D6C0B9F7746}"/>
              </a:ext>
            </a:extLst>
          </p:cNvPr>
          <p:cNvSpPr txBox="1"/>
          <p:nvPr/>
        </p:nvSpPr>
        <p:spPr>
          <a:xfrm>
            <a:off x="1409700" y="935625"/>
            <a:ext cx="15468600" cy="997068"/>
          </a:xfrm>
          <a:prstGeom prst="rect">
            <a:avLst/>
          </a:prstGeom>
        </p:spPr>
        <p:txBody>
          <a:bodyPr wrap="square" lIns="0" tIns="0" rIns="0" bIns="0" rtlCol="0" anchor="t">
            <a:spAutoFit/>
          </a:bodyPr>
          <a:lstStyle/>
          <a:p>
            <a:pPr algn="l">
              <a:lnSpc>
                <a:spcPts val="7700"/>
              </a:lnSpc>
            </a:pPr>
            <a:r>
              <a:rPr lang="en-US" sz="7000" b="1" dirty="0">
                <a:solidFill>
                  <a:srgbClr val="890519"/>
                </a:solidFill>
                <a:latin typeface="DM Sans Bold"/>
                <a:ea typeface="DM Sans Bold"/>
                <a:cs typeface="DM Sans Bold"/>
                <a:sym typeface="DM Sans Bold"/>
              </a:rPr>
              <a:t>Grievance Process: Determinations</a:t>
            </a:r>
          </a:p>
        </p:txBody>
      </p:sp>
      <p:sp>
        <p:nvSpPr>
          <p:cNvPr id="7" name="TextBox 7">
            <a:extLst>
              <a:ext uri="{FF2B5EF4-FFF2-40B4-BE49-F238E27FC236}">
                <a16:creationId xmlns:a16="http://schemas.microsoft.com/office/drawing/2014/main" id="{C53F6EC7-F4FB-81A1-65F5-813F93063EFF}"/>
              </a:ext>
            </a:extLst>
          </p:cNvPr>
          <p:cNvSpPr txBox="1"/>
          <p:nvPr/>
        </p:nvSpPr>
        <p:spPr>
          <a:xfrm>
            <a:off x="1534084" y="2162689"/>
            <a:ext cx="15839515" cy="5516447"/>
          </a:xfrm>
          <a:prstGeom prst="rect">
            <a:avLst/>
          </a:prstGeom>
        </p:spPr>
        <p:txBody>
          <a:bodyPr wrap="square" lIns="0" tIns="0" rIns="0" bIns="0" rtlCol="0" anchor="t">
            <a:spAutoFit/>
          </a:bodyPr>
          <a:lstStyle/>
          <a:p>
            <a:pPr marL="742950" indent="-742950" algn="l">
              <a:buAutoNum type="arabicPeriod"/>
            </a:pPr>
            <a:r>
              <a:rPr lang="en-US" sz="4331" dirty="0">
                <a:solidFill>
                  <a:srgbClr val="000000"/>
                </a:solidFill>
                <a:latin typeface="DM Sans"/>
                <a:ea typeface="DM Sans"/>
                <a:cs typeface="DM Sans"/>
                <a:sym typeface="DM Sans"/>
              </a:rPr>
              <a:t>Hearing panel issues a written determination regarding responsibility and sanctions, if applicable </a:t>
            </a:r>
          </a:p>
          <a:p>
            <a:pPr marL="742950" indent="-742950" algn="l">
              <a:buAutoNum type="arabicPeriod"/>
            </a:pPr>
            <a:r>
              <a:rPr lang="en-US" sz="4331" dirty="0">
                <a:solidFill>
                  <a:srgbClr val="000000"/>
                </a:solidFill>
                <a:latin typeface="DM Sans"/>
                <a:ea typeface="DM Sans"/>
                <a:cs typeface="DM Sans"/>
                <a:sym typeface="DM Sans"/>
              </a:rPr>
              <a:t>Includes findings of fact, conclusions, and rationale for each determination regarding each allegation</a:t>
            </a:r>
          </a:p>
          <a:p>
            <a:pPr marL="742950" indent="-742950" algn="l">
              <a:buAutoNum type="arabicPeriod"/>
            </a:pPr>
            <a:r>
              <a:rPr lang="en-US" sz="4331" dirty="0">
                <a:solidFill>
                  <a:srgbClr val="000000"/>
                </a:solidFill>
                <a:latin typeface="DM Sans"/>
                <a:ea typeface="DM Sans"/>
                <a:cs typeface="DM Sans"/>
                <a:sym typeface="DM Sans"/>
              </a:rPr>
              <a:t>Sent simultaneously to all parties</a:t>
            </a:r>
          </a:p>
          <a:p>
            <a:pPr marL="742950" indent="-742950" algn="l">
              <a:buAutoNum type="arabicPeriod"/>
            </a:pPr>
            <a:r>
              <a:rPr lang="en-US" sz="4331" dirty="0">
                <a:solidFill>
                  <a:srgbClr val="000000"/>
                </a:solidFill>
                <a:latin typeface="DM Sans"/>
                <a:ea typeface="DM Sans"/>
                <a:cs typeface="DM Sans"/>
                <a:sym typeface="DM Sans"/>
              </a:rPr>
              <a:t>Includes procedures and bases for appeal</a:t>
            </a:r>
          </a:p>
          <a:p>
            <a:pPr marL="742950" indent="-742950" algn="l">
              <a:buAutoNum type="arabicPeriod"/>
            </a:pPr>
            <a:endParaRPr lang="en-US" sz="4331" dirty="0">
              <a:solidFill>
                <a:srgbClr val="000000"/>
              </a:solidFill>
              <a:latin typeface="DM Sans"/>
              <a:ea typeface="DM Sans"/>
              <a:cs typeface="DM Sans"/>
              <a:sym typeface="DM Sans"/>
            </a:endParaRPr>
          </a:p>
          <a:p>
            <a:pPr algn="l">
              <a:lnSpc>
                <a:spcPts val="7233"/>
              </a:lnSpc>
            </a:pPr>
            <a:endParaRPr lang="en-US" sz="4331" dirty="0">
              <a:solidFill>
                <a:srgbClr val="000000"/>
              </a:solidFill>
              <a:latin typeface="DM Sans"/>
              <a:ea typeface="DM Sans"/>
              <a:cs typeface="DM Sans"/>
              <a:sym typeface="DM Sans"/>
            </a:endParaRPr>
          </a:p>
        </p:txBody>
      </p:sp>
    </p:spTree>
    <p:extLst>
      <p:ext uri="{BB962C8B-B14F-4D97-AF65-F5344CB8AC3E}">
        <p14:creationId xmlns:p14="http://schemas.microsoft.com/office/powerpoint/2010/main" val="45056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FF50D-8F13-45ED-4747-72A078334A0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55915CB-4C96-98C7-D405-37118939386D}"/>
              </a:ext>
            </a:extLst>
          </p:cNvPr>
          <p:cNvGrpSpPr/>
          <p:nvPr/>
        </p:nvGrpSpPr>
        <p:grpSpPr>
          <a:xfrm>
            <a:off x="647700" y="495300"/>
            <a:ext cx="17335500" cy="9277350"/>
            <a:chOff x="0" y="0"/>
            <a:chExt cx="4274726" cy="2167467"/>
          </a:xfrm>
        </p:grpSpPr>
        <p:sp>
          <p:nvSpPr>
            <p:cNvPr id="3" name="Freeform 3">
              <a:extLst>
                <a:ext uri="{FF2B5EF4-FFF2-40B4-BE49-F238E27FC236}">
                  <a16:creationId xmlns:a16="http://schemas.microsoft.com/office/drawing/2014/main" id="{BEBCEEFB-056A-A00B-F4A4-475B7645196D}"/>
                </a:ext>
              </a:extLst>
            </p:cNvPr>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F3F3F3"/>
            </a:solidFill>
          </p:spPr>
          <p:txBody>
            <a:bodyPr/>
            <a:lstStyle/>
            <a:p>
              <a:endParaRPr lang="en-US" dirty="0"/>
            </a:p>
          </p:txBody>
        </p:sp>
        <p:sp>
          <p:nvSpPr>
            <p:cNvPr id="4" name="TextBox 4">
              <a:extLst>
                <a:ext uri="{FF2B5EF4-FFF2-40B4-BE49-F238E27FC236}">
                  <a16:creationId xmlns:a16="http://schemas.microsoft.com/office/drawing/2014/main" id="{594377DD-33FA-924E-3F71-3FCB38CF8AE3}"/>
                </a:ext>
              </a:extLst>
            </p:cNvPr>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a:extLst>
              <a:ext uri="{FF2B5EF4-FFF2-40B4-BE49-F238E27FC236}">
                <a16:creationId xmlns:a16="http://schemas.microsoft.com/office/drawing/2014/main" id="{DB75D6D8-5FEE-5036-2465-E10FAEBE65EC}"/>
              </a:ext>
            </a:extLst>
          </p:cNvPr>
          <p:cNvSpPr txBox="1"/>
          <p:nvPr/>
        </p:nvSpPr>
        <p:spPr>
          <a:xfrm>
            <a:off x="1409700" y="935625"/>
            <a:ext cx="15468600" cy="997068"/>
          </a:xfrm>
          <a:prstGeom prst="rect">
            <a:avLst/>
          </a:prstGeom>
        </p:spPr>
        <p:txBody>
          <a:bodyPr wrap="square" lIns="0" tIns="0" rIns="0" bIns="0" rtlCol="0" anchor="t">
            <a:spAutoFit/>
          </a:bodyPr>
          <a:lstStyle/>
          <a:p>
            <a:pPr algn="l">
              <a:lnSpc>
                <a:spcPts val="7700"/>
              </a:lnSpc>
            </a:pPr>
            <a:r>
              <a:rPr lang="en-US" sz="7000" b="1" dirty="0">
                <a:solidFill>
                  <a:srgbClr val="890519"/>
                </a:solidFill>
                <a:latin typeface="DM Sans Bold"/>
                <a:ea typeface="DM Sans Bold"/>
                <a:cs typeface="DM Sans Bold"/>
                <a:sym typeface="DM Sans Bold"/>
              </a:rPr>
              <a:t>Grievance Process: Appeals</a:t>
            </a:r>
          </a:p>
        </p:txBody>
      </p:sp>
      <p:sp>
        <p:nvSpPr>
          <p:cNvPr id="7" name="TextBox 7">
            <a:extLst>
              <a:ext uri="{FF2B5EF4-FFF2-40B4-BE49-F238E27FC236}">
                <a16:creationId xmlns:a16="http://schemas.microsoft.com/office/drawing/2014/main" id="{6C7B43C7-88A6-25AA-B675-F3F3C4717BC2}"/>
              </a:ext>
            </a:extLst>
          </p:cNvPr>
          <p:cNvSpPr txBox="1"/>
          <p:nvPr/>
        </p:nvSpPr>
        <p:spPr>
          <a:xfrm>
            <a:off x="1534084" y="2162689"/>
            <a:ext cx="15839515" cy="6664645"/>
          </a:xfrm>
          <a:prstGeom prst="rect">
            <a:avLst/>
          </a:prstGeom>
        </p:spPr>
        <p:txBody>
          <a:bodyPr wrap="square" lIns="0" tIns="0" rIns="0" bIns="0" rtlCol="0" anchor="t">
            <a:spAutoFit/>
          </a:bodyPr>
          <a:lstStyle/>
          <a:p>
            <a:r>
              <a:rPr lang="en-US" sz="4331" dirty="0">
                <a:solidFill>
                  <a:srgbClr val="000000"/>
                </a:solidFill>
                <a:latin typeface="DM Sans"/>
                <a:ea typeface="DM Sans"/>
                <a:cs typeface="DM Sans"/>
                <a:sym typeface="DM Sans"/>
              </a:rPr>
              <a:t>Bases:</a:t>
            </a:r>
          </a:p>
          <a:p>
            <a:pPr marL="742950" indent="-742950">
              <a:buAutoNum type="arabicPeriod"/>
            </a:pPr>
            <a:r>
              <a:rPr lang="en-US" sz="4331" dirty="0">
                <a:solidFill>
                  <a:srgbClr val="000000"/>
                </a:solidFill>
                <a:latin typeface="DM Sans"/>
                <a:ea typeface="DM Sans"/>
                <a:cs typeface="DM Sans"/>
                <a:sym typeface="DM Sans"/>
              </a:rPr>
              <a:t>Procedural irregularity that affected outcome</a:t>
            </a:r>
          </a:p>
          <a:p>
            <a:pPr marL="742950" indent="-742950">
              <a:buAutoNum type="arabicPeriod"/>
            </a:pPr>
            <a:r>
              <a:rPr lang="en-US" sz="4331" dirty="0">
                <a:solidFill>
                  <a:srgbClr val="000000"/>
                </a:solidFill>
                <a:latin typeface="DM Sans"/>
                <a:ea typeface="DM Sans"/>
                <a:cs typeface="DM Sans"/>
                <a:sym typeface="DM Sans"/>
              </a:rPr>
              <a:t>New evidence that was not reasonably available at the time the determination regarding responsibility or dismissal was made, that could affect the outcome</a:t>
            </a:r>
          </a:p>
          <a:p>
            <a:pPr marL="742950" indent="-742950">
              <a:buAutoNum type="arabicPeriod"/>
            </a:pPr>
            <a:r>
              <a:rPr lang="en-US" sz="4331" dirty="0">
                <a:solidFill>
                  <a:srgbClr val="000000"/>
                </a:solidFill>
                <a:latin typeface="DM Sans"/>
                <a:ea typeface="DM Sans"/>
                <a:cs typeface="DM Sans"/>
                <a:sym typeface="DM Sans"/>
              </a:rPr>
              <a:t>Conflict of interest or bias by TIXCO, investigator, and/or decision-maker that affected the outcome</a:t>
            </a:r>
          </a:p>
          <a:p>
            <a:pPr marL="742950" indent="-742950">
              <a:buAutoNum type="arabicPeriod"/>
            </a:pPr>
            <a:r>
              <a:rPr lang="en-US" sz="4331" dirty="0">
                <a:solidFill>
                  <a:srgbClr val="000000"/>
                </a:solidFill>
                <a:latin typeface="DM Sans"/>
                <a:ea typeface="DM Sans"/>
                <a:cs typeface="DM Sans"/>
                <a:sym typeface="DM Sans"/>
              </a:rPr>
              <a:t>A sanction is not commensurate with the violation </a:t>
            </a:r>
          </a:p>
          <a:p>
            <a:pPr marL="742950" indent="-742950">
              <a:buAutoNum type="arabicPeriod"/>
            </a:pPr>
            <a:r>
              <a:rPr lang="en-US" sz="4331" dirty="0">
                <a:solidFill>
                  <a:srgbClr val="000000"/>
                </a:solidFill>
                <a:latin typeface="DM Sans"/>
                <a:ea typeface="DM Sans"/>
                <a:cs typeface="DM Sans"/>
                <a:sym typeface="DM Sans"/>
              </a:rPr>
              <a:t>Written appeal decision with rationale is sent simultaneously to the parties</a:t>
            </a:r>
          </a:p>
        </p:txBody>
      </p:sp>
    </p:spTree>
    <p:extLst>
      <p:ext uri="{BB962C8B-B14F-4D97-AF65-F5344CB8AC3E}">
        <p14:creationId xmlns:p14="http://schemas.microsoft.com/office/powerpoint/2010/main" val="18575712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371D2-8266-39C8-E9BC-644E7E7FCF7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686280D-EF7D-6770-46DC-1801AE612E3D}"/>
              </a:ext>
            </a:extLst>
          </p:cNvPr>
          <p:cNvGrpSpPr/>
          <p:nvPr/>
        </p:nvGrpSpPr>
        <p:grpSpPr>
          <a:xfrm>
            <a:off x="647700" y="495300"/>
            <a:ext cx="17335500" cy="9277350"/>
            <a:chOff x="0" y="0"/>
            <a:chExt cx="4274726" cy="2167467"/>
          </a:xfrm>
        </p:grpSpPr>
        <p:sp>
          <p:nvSpPr>
            <p:cNvPr id="3" name="Freeform 3">
              <a:extLst>
                <a:ext uri="{FF2B5EF4-FFF2-40B4-BE49-F238E27FC236}">
                  <a16:creationId xmlns:a16="http://schemas.microsoft.com/office/drawing/2014/main" id="{3ED4BB33-480D-1360-0B2F-CDFC1D493639}"/>
                </a:ext>
              </a:extLst>
            </p:cNvPr>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F3F3F3"/>
            </a:solidFill>
          </p:spPr>
          <p:txBody>
            <a:bodyPr/>
            <a:lstStyle/>
            <a:p>
              <a:endParaRPr lang="en-US" dirty="0"/>
            </a:p>
          </p:txBody>
        </p:sp>
        <p:sp>
          <p:nvSpPr>
            <p:cNvPr id="4" name="TextBox 4">
              <a:extLst>
                <a:ext uri="{FF2B5EF4-FFF2-40B4-BE49-F238E27FC236}">
                  <a16:creationId xmlns:a16="http://schemas.microsoft.com/office/drawing/2014/main" id="{36B8F2B8-3689-FB20-A0E7-92EC9136BB2C}"/>
                </a:ext>
              </a:extLst>
            </p:cNvPr>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a:extLst>
              <a:ext uri="{FF2B5EF4-FFF2-40B4-BE49-F238E27FC236}">
                <a16:creationId xmlns:a16="http://schemas.microsoft.com/office/drawing/2014/main" id="{AA9D59CD-9CF2-77FF-DB90-B9B656C354FF}"/>
              </a:ext>
            </a:extLst>
          </p:cNvPr>
          <p:cNvSpPr txBox="1"/>
          <p:nvPr/>
        </p:nvSpPr>
        <p:spPr>
          <a:xfrm>
            <a:off x="1409700" y="935625"/>
            <a:ext cx="15468600" cy="997068"/>
          </a:xfrm>
          <a:prstGeom prst="rect">
            <a:avLst/>
          </a:prstGeom>
        </p:spPr>
        <p:txBody>
          <a:bodyPr wrap="square" lIns="0" tIns="0" rIns="0" bIns="0" rtlCol="0" anchor="t">
            <a:spAutoFit/>
          </a:bodyPr>
          <a:lstStyle/>
          <a:p>
            <a:pPr algn="l">
              <a:lnSpc>
                <a:spcPts val="7700"/>
              </a:lnSpc>
            </a:pPr>
            <a:r>
              <a:rPr lang="en-US" sz="7000" b="1" dirty="0">
                <a:solidFill>
                  <a:srgbClr val="890519"/>
                </a:solidFill>
                <a:latin typeface="DM Sans Bold"/>
                <a:ea typeface="DM Sans Bold"/>
                <a:cs typeface="DM Sans Bold"/>
                <a:sym typeface="DM Sans Bold"/>
              </a:rPr>
              <a:t>Grievance Process: Retaliation</a:t>
            </a:r>
          </a:p>
        </p:txBody>
      </p:sp>
      <p:sp>
        <p:nvSpPr>
          <p:cNvPr id="7" name="TextBox 7">
            <a:extLst>
              <a:ext uri="{FF2B5EF4-FFF2-40B4-BE49-F238E27FC236}">
                <a16:creationId xmlns:a16="http://schemas.microsoft.com/office/drawing/2014/main" id="{82DF9943-FE9D-C15D-E426-88C410C94E3D}"/>
              </a:ext>
            </a:extLst>
          </p:cNvPr>
          <p:cNvSpPr txBox="1"/>
          <p:nvPr/>
        </p:nvSpPr>
        <p:spPr>
          <a:xfrm>
            <a:off x="1534084" y="2162689"/>
            <a:ext cx="15839515" cy="6664645"/>
          </a:xfrm>
          <a:prstGeom prst="rect">
            <a:avLst/>
          </a:prstGeom>
        </p:spPr>
        <p:txBody>
          <a:bodyPr wrap="square" lIns="0" tIns="0" rIns="0" bIns="0" rtlCol="0" anchor="t">
            <a:spAutoFit/>
          </a:bodyPr>
          <a:lstStyle/>
          <a:p>
            <a:r>
              <a:rPr lang="en-US" sz="4331" dirty="0">
                <a:solidFill>
                  <a:srgbClr val="000000"/>
                </a:solidFill>
                <a:latin typeface="DM Sans"/>
                <a:ea typeface="DM Sans"/>
                <a:cs typeface="DM Sans"/>
                <a:sym typeface="DM Sans"/>
              </a:rPr>
              <a:t>Title IX prohibits retaliation against an individual for:</a:t>
            </a:r>
          </a:p>
          <a:p>
            <a:pPr marL="571500" indent="-571500">
              <a:buFont typeface="Arial" panose="020B0604020202020204" pitchFamily="34" charset="0"/>
              <a:buChar char="•"/>
            </a:pPr>
            <a:r>
              <a:rPr lang="en-US" sz="4331" dirty="0">
                <a:solidFill>
                  <a:srgbClr val="000000"/>
                </a:solidFill>
                <a:latin typeface="DM Sans"/>
                <a:ea typeface="DM Sans"/>
                <a:cs typeface="DM Sans"/>
                <a:sym typeface="DM Sans"/>
              </a:rPr>
              <a:t>Making a report or complaint of sexual harassment</a:t>
            </a:r>
          </a:p>
          <a:p>
            <a:pPr marL="571500" indent="-571500">
              <a:buFont typeface="Arial" panose="020B0604020202020204" pitchFamily="34" charset="0"/>
              <a:buChar char="•"/>
            </a:pPr>
            <a:r>
              <a:rPr lang="en-US" sz="4331" dirty="0">
                <a:solidFill>
                  <a:srgbClr val="000000"/>
                </a:solidFill>
                <a:latin typeface="DM Sans"/>
                <a:ea typeface="DM Sans"/>
                <a:cs typeface="DM Sans"/>
                <a:sym typeface="DM Sans"/>
              </a:rPr>
              <a:t>Testifying or assisting in an investigation or hearing</a:t>
            </a:r>
          </a:p>
          <a:p>
            <a:pPr marL="571500" indent="-571500">
              <a:buFont typeface="Arial" panose="020B0604020202020204" pitchFamily="34" charset="0"/>
              <a:buChar char="•"/>
            </a:pPr>
            <a:r>
              <a:rPr lang="en-US" sz="4331" dirty="0">
                <a:solidFill>
                  <a:srgbClr val="000000"/>
                </a:solidFill>
                <a:latin typeface="DM Sans"/>
                <a:ea typeface="DM Sans"/>
                <a:cs typeface="DM Sans"/>
                <a:sym typeface="DM Sans"/>
              </a:rPr>
              <a:t>Participating or refusing to participate in any investigation, proceeding, or hearing</a:t>
            </a:r>
          </a:p>
          <a:p>
            <a:pPr marL="571500" indent="-571500">
              <a:buFont typeface="Arial" panose="020B0604020202020204" pitchFamily="34" charset="0"/>
              <a:buChar char="•"/>
            </a:pPr>
            <a:r>
              <a:rPr lang="en-US" sz="4331" dirty="0">
                <a:solidFill>
                  <a:srgbClr val="000000"/>
                </a:solidFill>
                <a:latin typeface="DM Sans"/>
                <a:ea typeface="DM Sans"/>
                <a:cs typeface="DM Sans"/>
                <a:sym typeface="DM Sans"/>
              </a:rPr>
              <a:t>Otherwise asserting protected rights in good faith</a:t>
            </a:r>
          </a:p>
          <a:p>
            <a:pPr marL="571500" indent="-571500">
              <a:buFont typeface="Arial" panose="020B0604020202020204" pitchFamily="34" charset="0"/>
              <a:buChar char="•"/>
            </a:pPr>
            <a:endParaRPr lang="en-US" sz="4331" dirty="0">
              <a:solidFill>
                <a:srgbClr val="000000"/>
              </a:solidFill>
              <a:latin typeface="DM Sans"/>
              <a:ea typeface="DM Sans"/>
              <a:cs typeface="DM Sans"/>
              <a:sym typeface="DM Sans"/>
            </a:endParaRPr>
          </a:p>
          <a:p>
            <a:r>
              <a:rPr lang="en-US" sz="4331" dirty="0">
                <a:solidFill>
                  <a:srgbClr val="000000"/>
                </a:solidFill>
                <a:latin typeface="DM Sans"/>
                <a:ea typeface="DM Sans"/>
                <a:cs typeface="DM Sans"/>
                <a:sym typeface="DM Sans"/>
              </a:rPr>
              <a:t>The exercise of rights protected under the First Amendment does not constitute prohibited conduct.</a:t>
            </a:r>
          </a:p>
          <a:p>
            <a:endParaRPr lang="en-US" sz="4331" dirty="0">
              <a:solidFill>
                <a:srgbClr val="000000"/>
              </a:solidFill>
              <a:latin typeface="DM Sans"/>
              <a:ea typeface="DM Sans"/>
              <a:cs typeface="DM Sans"/>
              <a:sym typeface="DM Sans"/>
            </a:endParaRPr>
          </a:p>
        </p:txBody>
      </p:sp>
    </p:spTree>
    <p:extLst>
      <p:ext uri="{BB962C8B-B14F-4D97-AF65-F5344CB8AC3E}">
        <p14:creationId xmlns:p14="http://schemas.microsoft.com/office/powerpoint/2010/main" val="40222479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2F40D-C6CD-B5E4-DED0-3529E162AC7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F95AB94-FDF1-E2F3-2D8F-6FEC4812F60C}"/>
              </a:ext>
            </a:extLst>
          </p:cNvPr>
          <p:cNvGrpSpPr/>
          <p:nvPr/>
        </p:nvGrpSpPr>
        <p:grpSpPr>
          <a:xfrm>
            <a:off x="647700" y="495300"/>
            <a:ext cx="17335500" cy="9277350"/>
            <a:chOff x="0" y="0"/>
            <a:chExt cx="4274726" cy="2167467"/>
          </a:xfrm>
        </p:grpSpPr>
        <p:sp>
          <p:nvSpPr>
            <p:cNvPr id="3" name="Freeform 3">
              <a:extLst>
                <a:ext uri="{FF2B5EF4-FFF2-40B4-BE49-F238E27FC236}">
                  <a16:creationId xmlns:a16="http://schemas.microsoft.com/office/drawing/2014/main" id="{8BC0C005-0B0D-DA53-382B-6642A67F0C8B}"/>
                </a:ext>
              </a:extLst>
            </p:cNvPr>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F3F3F3"/>
            </a:solidFill>
          </p:spPr>
          <p:txBody>
            <a:bodyPr/>
            <a:lstStyle/>
            <a:p>
              <a:endParaRPr lang="en-US" dirty="0"/>
            </a:p>
          </p:txBody>
        </p:sp>
        <p:sp>
          <p:nvSpPr>
            <p:cNvPr id="4" name="TextBox 4">
              <a:extLst>
                <a:ext uri="{FF2B5EF4-FFF2-40B4-BE49-F238E27FC236}">
                  <a16:creationId xmlns:a16="http://schemas.microsoft.com/office/drawing/2014/main" id="{6C04F9BA-39D5-1D47-65DA-EC130290B6FD}"/>
                </a:ext>
              </a:extLst>
            </p:cNvPr>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a:extLst>
              <a:ext uri="{FF2B5EF4-FFF2-40B4-BE49-F238E27FC236}">
                <a16:creationId xmlns:a16="http://schemas.microsoft.com/office/drawing/2014/main" id="{0C15AE4F-8DCA-624B-1355-9D159324A3D6}"/>
              </a:ext>
            </a:extLst>
          </p:cNvPr>
          <p:cNvSpPr txBox="1"/>
          <p:nvPr/>
        </p:nvSpPr>
        <p:spPr>
          <a:xfrm>
            <a:off x="1409700" y="935625"/>
            <a:ext cx="15468600" cy="960456"/>
          </a:xfrm>
          <a:prstGeom prst="rect">
            <a:avLst/>
          </a:prstGeom>
        </p:spPr>
        <p:txBody>
          <a:bodyPr wrap="square" lIns="0" tIns="0" rIns="0" bIns="0" rtlCol="0" anchor="t">
            <a:spAutoFit/>
          </a:bodyPr>
          <a:lstStyle/>
          <a:p>
            <a:pPr algn="l">
              <a:lnSpc>
                <a:spcPts val="7700"/>
              </a:lnSpc>
            </a:pPr>
            <a:r>
              <a:rPr lang="en-US" sz="6000" b="1" dirty="0">
                <a:solidFill>
                  <a:srgbClr val="890519"/>
                </a:solidFill>
                <a:latin typeface="DM Sans Bold"/>
                <a:ea typeface="DM Sans Bold"/>
                <a:cs typeface="DM Sans Bold"/>
                <a:sym typeface="DM Sans Bold"/>
              </a:rPr>
              <a:t>Grievance Process: Retaliation Examples</a:t>
            </a:r>
          </a:p>
        </p:txBody>
      </p:sp>
      <p:sp>
        <p:nvSpPr>
          <p:cNvPr id="7" name="TextBox 7">
            <a:extLst>
              <a:ext uri="{FF2B5EF4-FFF2-40B4-BE49-F238E27FC236}">
                <a16:creationId xmlns:a16="http://schemas.microsoft.com/office/drawing/2014/main" id="{58BB73F0-6A68-108D-A627-104424D6CCBF}"/>
              </a:ext>
            </a:extLst>
          </p:cNvPr>
          <p:cNvSpPr txBox="1"/>
          <p:nvPr/>
        </p:nvSpPr>
        <p:spPr>
          <a:xfrm>
            <a:off x="1534084" y="2162689"/>
            <a:ext cx="15839515" cy="3998787"/>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4331" dirty="0">
                <a:solidFill>
                  <a:srgbClr val="000000"/>
                </a:solidFill>
                <a:latin typeface="DM Sans"/>
                <a:ea typeface="DM Sans"/>
                <a:cs typeface="DM Sans"/>
                <a:sym typeface="DM Sans"/>
              </a:rPr>
              <a:t>Intimidation</a:t>
            </a:r>
          </a:p>
          <a:p>
            <a:pPr marL="571500" indent="-571500">
              <a:buFont typeface="Arial" panose="020B0604020202020204" pitchFamily="34" charset="0"/>
              <a:buChar char="•"/>
            </a:pPr>
            <a:r>
              <a:rPr lang="en-US" sz="4331" dirty="0">
                <a:solidFill>
                  <a:srgbClr val="000000"/>
                </a:solidFill>
                <a:latin typeface="DM Sans"/>
                <a:ea typeface="DM Sans"/>
                <a:cs typeface="DM Sans"/>
                <a:sym typeface="DM Sans"/>
              </a:rPr>
              <a:t>Threats</a:t>
            </a:r>
          </a:p>
          <a:p>
            <a:pPr marL="571500" indent="-571500">
              <a:buFont typeface="Arial" panose="020B0604020202020204" pitchFamily="34" charset="0"/>
              <a:buChar char="•"/>
            </a:pPr>
            <a:r>
              <a:rPr lang="en-US" sz="4331" dirty="0">
                <a:solidFill>
                  <a:srgbClr val="000000"/>
                </a:solidFill>
                <a:latin typeface="DM Sans"/>
                <a:ea typeface="DM Sans"/>
                <a:cs typeface="DM Sans"/>
                <a:sym typeface="DM Sans"/>
              </a:rPr>
              <a:t>Coercion</a:t>
            </a:r>
          </a:p>
          <a:p>
            <a:pPr marL="571500" indent="-571500">
              <a:buFont typeface="Arial" panose="020B0604020202020204" pitchFamily="34" charset="0"/>
              <a:buChar char="•"/>
            </a:pPr>
            <a:r>
              <a:rPr lang="en-US" sz="4331" dirty="0">
                <a:solidFill>
                  <a:srgbClr val="000000"/>
                </a:solidFill>
                <a:latin typeface="DM Sans"/>
                <a:ea typeface="DM Sans"/>
                <a:cs typeface="DM Sans"/>
                <a:sym typeface="DM Sans"/>
              </a:rPr>
              <a:t>Discrimination </a:t>
            </a:r>
          </a:p>
          <a:p>
            <a:endParaRPr lang="en-US" sz="4331" dirty="0">
              <a:solidFill>
                <a:srgbClr val="000000"/>
              </a:solidFill>
              <a:latin typeface="DM Sans"/>
              <a:ea typeface="DM Sans"/>
              <a:cs typeface="DM Sans"/>
              <a:sym typeface="DM Sans"/>
            </a:endParaRPr>
          </a:p>
          <a:p>
            <a:endParaRPr lang="en-US" sz="4331" dirty="0">
              <a:solidFill>
                <a:srgbClr val="000000"/>
              </a:solidFill>
              <a:latin typeface="DM Sans"/>
              <a:ea typeface="DM Sans"/>
              <a:cs typeface="DM Sans"/>
              <a:sym typeface="DM Sans"/>
            </a:endParaRPr>
          </a:p>
        </p:txBody>
      </p:sp>
    </p:spTree>
    <p:extLst>
      <p:ext uri="{BB962C8B-B14F-4D97-AF65-F5344CB8AC3E}">
        <p14:creationId xmlns:p14="http://schemas.microsoft.com/office/powerpoint/2010/main" val="12588773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2C05B-8CE5-A98C-D36E-6C6F546BDF6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7290EF6-FD2C-A7B9-01AE-6EB1D999D840}"/>
              </a:ext>
            </a:extLst>
          </p:cNvPr>
          <p:cNvGrpSpPr/>
          <p:nvPr/>
        </p:nvGrpSpPr>
        <p:grpSpPr>
          <a:xfrm>
            <a:off x="647700" y="495300"/>
            <a:ext cx="17335500" cy="9277350"/>
            <a:chOff x="0" y="0"/>
            <a:chExt cx="4274726" cy="2167467"/>
          </a:xfrm>
        </p:grpSpPr>
        <p:sp>
          <p:nvSpPr>
            <p:cNvPr id="3" name="Freeform 3">
              <a:extLst>
                <a:ext uri="{FF2B5EF4-FFF2-40B4-BE49-F238E27FC236}">
                  <a16:creationId xmlns:a16="http://schemas.microsoft.com/office/drawing/2014/main" id="{7E3207C3-78A4-D445-19F1-B8788DFBD4BD}"/>
                </a:ext>
              </a:extLst>
            </p:cNvPr>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F3F3F3"/>
            </a:solidFill>
          </p:spPr>
          <p:txBody>
            <a:bodyPr/>
            <a:lstStyle/>
            <a:p>
              <a:endParaRPr lang="en-US" dirty="0"/>
            </a:p>
          </p:txBody>
        </p:sp>
        <p:sp>
          <p:nvSpPr>
            <p:cNvPr id="4" name="TextBox 4">
              <a:extLst>
                <a:ext uri="{FF2B5EF4-FFF2-40B4-BE49-F238E27FC236}">
                  <a16:creationId xmlns:a16="http://schemas.microsoft.com/office/drawing/2014/main" id="{30B4275B-0FA5-6189-E571-F0FC959527DA}"/>
                </a:ext>
              </a:extLst>
            </p:cNvPr>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a:extLst>
              <a:ext uri="{FF2B5EF4-FFF2-40B4-BE49-F238E27FC236}">
                <a16:creationId xmlns:a16="http://schemas.microsoft.com/office/drawing/2014/main" id="{D602F6C1-9754-E0C6-F748-94E0D1376440}"/>
              </a:ext>
            </a:extLst>
          </p:cNvPr>
          <p:cNvSpPr txBox="1"/>
          <p:nvPr/>
        </p:nvSpPr>
        <p:spPr>
          <a:xfrm>
            <a:off x="914401" y="935625"/>
            <a:ext cx="16725899" cy="960456"/>
          </a:xfrm>
          <a:prstGeom prst="rect">
            <a:avLst/>
          </a:prstGeom>
        </p:spPr>
        <p:txBody>
          <a:bodyPr wrap="square" lIns="0" tIns="0" rIns="0" bIns="0" rtlCol="0" anchor="t">
            <a:spAutoFit/>
          </a:bodyPr>
          <a:lstStyle/>
          <a:p>
            <a:pPr algn="l">
              <a:lnSpc>
                <a:spcPts val="7700"/>
              </a:lnSpc>
            </a:pPr>
            <a:r>
              <a:rPr lang="en-US" sz="6000" b="1" dirty="0">
                <a:solidFill>
                  <a:srgbClr val="890519"/>
                </a:solidFill>
                <a:latin typeface="DM Sans Bold"/>
                <a:ea typeface="DM Sans Bold"/>
                <a:cs typeface="DM Sans Bold"/>
                <a:sym typeface="DM Sans Bold"/>
              </a:rPr>
              <a:t>Grievance Process: Privacy &amp; Confidentiality</a:t>
            </a:r>
          </a:p>
        </p:txBody>
      </p:sp>
      <p:sp>
        <p:nvSpPr>
          <p:cNvPr id="7" name="TextBox 7">
            <a:extLst>
              <a:ext uri="{FF2B5EF4-FFF2-40B4-BE49-F238E27FC236}">
                <a16:creationId xmlns:a16="http://schemas.microsoft.com/office/drawing/2014/main" id="{548382AE-B731-2D04-CB6E-FB3C6EB4D948}"/>
              </a:ext>
            </a:extLst>
          </p:cNvPr>
          <p:cNvSpPr txBox="1"/>
          <p:nvPr/>
        </p:nvSpPr>
        <p:spPr>
          <a:xfrm>
            <a:off x="1534084" y="2162689"/>
            <a:ext cx="15839515" cy="5998180"/>
          </a:xfrm>
          <a:prstGeom prst="rect">
            <a:avLst/>
          </a:prstGeom>
        </p:spPr>
        <p:txBody>
          <a:bodyPr wrap="square" lIns="0" tIns="0" rIns="0" bIns="0" rtlCol="0" anchor="t">
            <a:spAutoFit/>
          </a:bodyPr>
          <a:lstStyle/>
          <a:p>
            <a:r>
              <a:rPr lang="en-US" sz="4331" dirty="0">
                <a:solidFill>
                  <a:srgbClr val="000000"/>
                </a:solidFill>
                <a:latin typeface="DM Sans"/>
                <a:ea typeface="DM Sans"/>
                <a:cs typeface="DM Sans"/>
                <a:sym typeface="DM Sans"/>
              </a:rPr>
              <a:t>UC must keep confidential the identity of any person who has made a report or complaint, as well as the identity of any party or witness, unless:</a:t>
            </a:r>
          </a:p>
          <a:p>
            <a:pPr marL="1028700" lvl="1" indent="-571500">
              <a:buFont typeface="Arial" panose="020B0604020202020204" pitchFamily="34" charset="0"/>
              <a:buChar char="•"/>
            </a:pPr>
            <a:r>
              <a:rPr lang="en-US" sz="4331" dirty="0">
                <a:solidFill>
                  <a:srgbClr val="000000"/>
                </a:solidFill>
                <a:latin typeface="DM Sans"/>
                <a:ea typeface="DM Sans"/>
                <a:cs typeface="DM Sans"/>
                <a:sym typeface="DM Sans"/>
              </a:rPr>
              <a:t>Required by law</a:t>
            </a:r>
          </a:p>
          <a:p>
            <a:pPr marL="1028700" lvl="1" indent="-571500">
              <a:buFont typeface="Arial" panose="020B0604020202020204" pitchFamily="34" charset="0"/>
              <a:buChar char="•"/>
            </a:pPr>
            <a:r>
              <a:rPr lang="en-US" sz="4331" dirty="0">
                <a:solidFill>
                  <a:srgbClr val="000000"/>
                </a:solidFill>
                <a:latin typeface="DM Sans"/>
                <a:ea typeface="DM Sans"/>
                <a:cs typeface="DM Sans"/>
                <a:sym typeface="DM Sans"/>
              </a:rPr>
              <a:t>Permitted by FERPA</a:t>
            </a:r>
          </a:p>
          <a:p>
            <a:pPr marL="1028700" lvl="1" indent="-571500">
              <a:buFont typeface="Arial" panose="020B0604020202020204" pitchFamily="34" charset="0"/>
              <a:buChar char="•"/>
            </a:pPr>
            <a:r>
              <a:rPr lang="en-US" sz="4331" dirty="0">
                <a:solidFill>
                  <a:srgbClr val="000000"/>
                </a:solidFill>
                <a:latin typeface="DM Sans"/>
                <a:ea typeface="DM Sans"/>
                <a:cs typeface="DM Sans"/>
                <a:sym typeface="DM Sans"/>
              </a:rPr>
              <a:t>For the purposes of carrying out the TIX grievance process</a:t>
            </a:r>
          </a:p>
          <a:p>
            <a:endParaRPr lang="en-US" sz="4331" dirty="0">
              <a:solidFill>
                <a:srgbClr val="000000"/>
              </a:solidFill>
              <a:latin typeface="DM Sans"/>
              <a:ea typeface="DM Sans"/>
              <a:cs typeface="DM Sans"/>
              <a:sym typeface="DM Sans"/>
            </a:endParaRPr>
          </a:p>
          <a:p>
            <a:endParaRPr lang="en-US" sz="4331" dirty="0">
              <a:solidFill>
                <a:srgbClr val="000000"/>
              </a:solidFill>
              <a:latin typeface="DM Sans"/>
              <a:ea typeface="DM Sans"/>
              <a:cs typeface="DM Sans"/>
              <a:sym typeface="DM Sans"/>
            </a:endParaRPr>
          </a:p>
        </p:txBody>
      </p:sp>
    </p:spTree>
    <p:extLst>
      <p:ext uri="{BB962C8B-B14F-4D97-AF65-F5344CB8AC3E}">
        <p14:creationId xmlns:p14="http://schemas.microsoft.com/office/powerpoint/2010/main" val="10151692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7CAA2-9A36-F348-6014-EA6E67784DC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93346E2-3E8D-558D-78AD-8F58CF7BED4B}"/>
              </a:ext>
            </a:extLst>
          </p:cNvPr>
          <p:cNvSpPr txBox="1"/>
          <p:nvPr/>
        </p:nvSpPr>
        <p:spPr>
          <a:xfrm>
            <a:off x="11759210" y="7143750"/>
            <a:ext cx="5500090" cy="2137508"/>
          </a:xfrm>
          <a:prstGeom prst="rect">
            <a:avLst/>
          </a:prstGeom>
        </p:spPr>
        <p:txBody>
          <a:bodyPr lIns="0" tIns="0" rIns="0" bIns="0" rtlCol="0" anchor="t">
            <a:spAutoFit/>
          </a:bodyPr>
          <a:lstStyle/>
          <a:p>
            <a:pPr algn="r">
              <a:lnSpc>
                <a:spcPts val="8250"/>
              </a:lnSpc>
            </a:pPr>
            <a:r>
              <a:rPr lang="en-US" sz="8000" b="1" dirty="0">
                <a:solidFill>
                  <a:srgbClr val="890519"/>
                </a:solidFill>
                <a:latin typeface="DM Sans Bold"/>
                <a:ea typeface="DM Sans Bold"/>
                <a:cs typeface="DM Sans Bold"/>
                <a:sym typeface="DM Sans Bold"/>
              </a:rPr>
              <a:t>Group Discussion</a:t>
            </a:r>
          </a:p>
        </p:txBody>
      </p:sp>
      <p:sp>
        <p:nvSpPr>
          <p:cNvPr id="3" name="TextBox 3">
            <a:extLst>
              <a:ext uri="{FF2B5EF4-FFF2-40B4-BE49-F238E27FC236}">
                <a16:creationId xmlns:a16="http://schemas.microsoft.com/office/drawing/2014/main" id="{CB953F8E-3E75-5BD6-7A3A-5180C85EC03B}"/>
              </a:ext>
            </a:extLst>
          </p:cNvPr>
          <p:cNvSpPr txBox="1"/>
          <p:nvPr/>
        </p:nvSpPr>
        <p:spPr>
          <a:xfrm>
            <a:off x="1635142" y="1308023"/>
            <a:ext cx="10155444" cy="960456"/>
          </a:xfrm>
          <a:prstGeom prst="rect">
            <a:avLst/>
          </a:prstGeom>
        </p:spPr>
        <p:txBody>
          <a:bodyPr wrap="square" lIns="0" tIns="0" rIns="0" bIns="0" rtlCol="0" anchor="t">
            <a:spAutoFit/>
          </a:bodyPr>
          <a:lstStyle/>
          <a:p>
            <a:pPr>
              <a:lnSpc>
                <a:spcPts val="7700"/>
              </a:lnSpc>
            </a:pPr>
            <a:r>
              <a:rPr lang="en-US" sz="6000" b="1" dirty="0">
                <a:solidFill>
                  <a:srgbClr val="890519"/>
                </a:solidFill>
                <a:latin typeface="DM Sans Bold"/>
                <a:ea typeface="DM Sans Bold"/>
                <a:cs typeface="DM Sans Bold"/>
                <a:sym typeface="DM Sans Bold"/>
              </a:rPr>
              <a:t>Retaliation Scenario</a:t>
            </a:r>
          </a:p>
        </p:txBody>
      </p:sp>
      <p:sp>
        <p:nvSpPr>
          <p:cNvPr id="11" name="Freeform 11">
            <a:extLst>
              <a:ext uri="{FF2B5EF4-FFF2-40B4-BE49-F238E27FC236}">
                <a16:creationId xmlns:a16="http://schemas.microsoft.com/office/drawing/2014/main" id="{AD0DA8E5-ED44-66E1-1653-88B19BBB6B1E}"/>
              </a:ext>
            </a:extLst>
          </p:cNvPr>
          <p:cNvSpPr/>
          <p:nvPr/>
        </p:nvSpPr>
        <p:spPr>
          <a:xfrm>
            <a:off x="2417556" y="9164276"/>
            <a:ext cx="4102978" cy="2245448"/>
          </a:xfrm>
          <a:custGeom>
            <a:avLst/>
            <a:gdLst/>
            <a:ahLst/>
            <a:cxnLst/>
            <a:rect l="l" t="t" r="r" b="b"/>
            <a:pathLst>
              <a:path w="4102978" h="2245448">
                <a:moveTo>
                  <a:pt x="0" y="0"/>
                </a:moveTo>
                <a:lnTo>
                  <a:pt x="4102979" y="0"/>
                </a:lnTo>
                <a:lnTo>
                  <a:pt x="4102979"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Freeform 12">
            <a:extLst>
              <a:ext uri="{FF2B5EF4-FFF2-40B4-BE49-F238E27FC236}">
                <a16:creationId xmlns:a16="http://schemas.microsoft.com/office/drawing/2014/main" id="{90B38D65-5960-008F-9DA5-961656430F24}"/>
              </a:ext>
            </a:extLst>
          </p:cNvPr>
          <p:cNvSpPr/>
          <p:nvPr/>
        </p:nvSpPr>
        <p:spPr>
          <a:xfrm rot="-5675711">
            <a:off x="13678414" y="-1699957"/>
            <a:ext cx="8101296" cy="9013959"/>
          </a:xfrm>
          <a:custGeom>
            <a:avLst/>
            <a:gdLst/>
            <a:ahLst/>
            <a:cxnLst/>
            <a:rect l="l" t="t" r="r" b="b"/>
            <a:pathLst>
              <a:path w="8101296" h="9013959">
                <a:moveTo>
                  <a:pt x="0" y="0"/>
                </a:moveTo>
                <a:lnTo>
                  <a:pt x="8101296" y="0"/>
                </a:lnTo>
                <a:lnTo>
                  <a:pt x="8101296" y="9013959"/>
                </a:lnTo>
                <a:lnTo>
                  <a:pt x="0" y="90139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37054484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FC688-6774-C0F3-6818-89568F2BB2B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41192F1-F6EC-48B9-E739-8E65C63C1312}"/>
              </a:ext>
            </a:extLst>
          </p:cNvPr>
          <p:cNvGrpSpPr/>
          <p:nvPr/>
        </p:nvGrpSpPr>
        <p:grpSpPr>
          <a:xfrm>
            <a:off x="1028700" y="1028700"/>
            <a:ext cx="16230600" cy="8229600"/>
            <a:chOff x="0" y="0"/>
            <a:chExt cx="4274726" cy="2167467"/>
          </a:xfrm>
        </p:grpSpPr>
        <p:sp>
          <p:nvSpPr>
            <p:cNvPr id="3" name="Freeform 3">
              <a:extLst>
                <a:ext uri="{FF2B5EF4-FFF2-40B4-BE49-F238E27FC236}">
                  <a16:creationId xmlns:a16="http://schemas.microsoft.com/office/drawing/2014/main" id="{09FDCCF5-61C3-3C89-72D2-A936217EC756}"/>
                </a:ext>
              </a:extLst>
            </p:cNvPr>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F3F3F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6BC296FD-1F02-2B9F-4FA1-BBDE2028DD37}"/>
                </a:ext>
              </a:extLst>
            </p:cNvPr>
            <p:cNvSpPr txBox="1"/>
            <p:nvPr/>
          </p:nvSpPr>
          <p:spPr>
            <a:xfrm>
              <a:off x="0" y="-38100"/>
              <a:ext cx="4274726" cy="22055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a:extLst>
              <a:ext uri="{FF2B5EF4-FFF2-40B4-BE49-F238E27FC236}">
                <a16:creationId xmlns:a16="http://schemas.microsoft.com/office/drawing/2014/main" id="{88796709-85D4-19E0-4763-9BF587F21311}"/>
              </a:ext>
            </a:extLst>
          </p:cNvPr>
          <p:cNvGrpSpPr/>
          <p:nvPr/>
        </p:nvGrpSpPr>
        <p:grpSpPr>
          <a:xfrm>
            <a:off x="15035874" y="3861150"/>
            <a:ext cx="7549097" cy="8444400"/>
            <a:chOff x="0" y="0"/>
            <a:chExt cx="10065462" cy="11259200"/>
          </a:xfrm>
        </p:grpSpPr>
        <p:sp>
          <p:nvSpPr>
            <p:cNvPr id="7" name="AutoShape 7">
              <a:extLst>
                <a:ext uri="{FF2B5EF4-FFF2-40B4-BE49-F238E27FC236}">
                  <a16:creationId xmlns:a16="http://schemas.microsoft.com/office/drawing/2014/main" id="{168978A2-FAA9-57D2-BF4B-AB25C52A36E4}"/>
                </a:ext>
              </a:extLst>
            </p:cNvPr>
            <p:cNvSpPr/>
            <p:nvPr/>
          </p:nvSpPr>
          <p:spPr>
            <a:xfrm flipV="1">
              <a:off x="23020" y="10735"/>
              <a:ext cx="5240240" cy="11237731"/>
            </a:xfrm>
            <a:prstGeom prst="line">
              <a:avLst/>
            </a:prstGeom>
            <a:ln w="50800" cap="flat">
              <a:solidFill>
                <a:srgbClr val="890519"/>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AutoShape 8">
              <a:extLst>
                <a:ext uri="{FF2B5EF4-FFF2-40B4-BE49-F238E27FC236}">
                  <a16:creationId xmlns:a16="http://schemas.microsoft.com/office/drawing/2014/main" id="{57E711BA-C0BD-041D-4F6C-C0FDD44CBB11}"/>
                </a:ext>
              </a:extLst>
            </p:cNvPr>
            <p:cNvSpPr/>
            <p:nvPr/>
          </p:nvSpPr>
          <p:spPr>
            <a:xfrm flipV="1">
              <a:off x="554040" y="10735"/>
              <a:ext cx="5240240" cy="11237731"/>
            </a:xfrm>
            <a:prstGeom prst="line">
              <a:avLst/>
            </a:prstGeom>
            <a:ln w="50800" cap="flat">
              <a:solidFill>
                <a:srgbClr val="890519"/>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263F16C8-4AFC-28B9-7055-2572EE2A88F9}"/>
                </a:ext>
              </a:extLst>
            </p:cNvPr>
            <p:cNvSpPr/>
            <p:nvPr/>
          </p:nvSpPr>
          <p:spPr>
            <a:xfrm flipV="1">
              <a:off x="1085061" y="10735"/>
              <a:ext cx="5240240" cy="11237731"/>
            </a:xfrm>
            <a:prstGeom prst="line">
              <a:avLst/>
            </a:prstGeom>
            <a:ln w="50800" cap="flat">
              <a:solidFill>
                <a:srgbClr val="890519"/>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CC1EA453-6EB9-BD27-9262-E70EA0CECE18}"/>
                </a:ext>
              </a:extLst>
            </p:cNvPr>
            <p:cNvSpPr/>
            <p:nvPr/>
          </p:nvSpPr>
          <p:spPr>
            <a:xfrm flipV="1">
              <a:off x="1616081" y="10735"/>
              <a:ext cx="5240240" cy="11237731"/>
            </a:xfrm>
            <a:prstGeom prst="line">
              <a:avLst/>
            </a:prstGeom>
            <a:ln w="50800" cap="flat">
              <a:solidFill>
                <a:srgbClr val="890519"/>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AutoShape 11">
              <a:extLst>
                <a:ext uri="{FF2B5EF4-FFF2-40B4-BE49-F238E27FC236}">
                  <a16:creationId xmlns:a16="http://schemas.microsoft.com/office/drawing/2014/main" id="{82D6A425-9A1E-E902-14B4-096399401E29}"/>
                </a:ext>
              </a:extLst>
            </p:cNvPr>
            <p:cNvSpPr/>
            <p:nvPr/>
          </p:nvSpPr>
          <p:spPr>
            <a:xfrm flipV="1">
              <a:off x="2147101" y="10735"/>
              <a:ext cx="5240240" cy="11237731"/>
            </a:xfrm>
            <a:prstGeom prst="line">
              <a:avLst/>
            </a:prstGeom>
            <a:ln w="50800" cap="flat">
              <a:solidFill>
                <a:srgbClr val="890519"/>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AutoShape 12">
              <a:extLst>
                <a:ext uri="{FF2B5EF4-FFF2-40B4-BE49-F238E27FC236}">
                  <a16:creationId xmlns:a16="http://schemas.microsoft.com/office/drawing/2014/main" id="{866EEDDC-D044-5514-37A4-8E25CB011280}"/>
                </a:ext>
              </a:extLst>
            </p:cNvPr>
            <p:cNvSpPr/>
            <p:nvPr/>
          </p:nvSpPr>
          <p:spPr>
            <a:xfrm flipV="1">
              <a:off x="2678121" y="10735"/>
              <a:ext cx="5240240" cy="11237731"/>
            </a:xfrm>
            <a:prstGeom prst="line">
              <a:avLst/>
            </a:prstGeom>
            <a:ln w="50800" cap="flat">
              <a:solidFill>
                <a:srgbClr val="890519"/>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AutoShape 13">
              <a:extLst>
                <a:ext uri="{FF2B5EF4-FFF2-40B4-BE49-F238E27FC236}">
                  <a16:creationId xmlns:a16="http://schemas.microsoft.com/office/drawing/2014/main" id="{B0B3CAD2-F3BA-2AA6-C7B4-711BD8D35803}"/>
                </a:ext>
              </a:extLst>
            </p:cNvPr>
            <p:cNvSpPr/>
            <p:nvPr/>
          </p:nvSpPr>
          <p:spPr>
            <a:xfrm flipV="1">
              <a:off x="3209142" y="10735"/>
              <a:ext cx="5240240" cy="11237731"/>
            </a:xfrm>
            <a:prstGeom prst="line">
              <a:avLst/>
            </a:prstGeom>
            <a:ln w="50800" cap="flat">
              <a:solidFill>
                <a:srgbClr val="890519"/>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AutoShape 14">
              <a:extLst>
                <a:ext uri="{FF2B5EF4-FFF2-40B4-BE49-F238E27FC236}">
                  <a16:creationId xmlns:a16="http://schemas.microsoft.com/office/drawing/2014/main" id="{807DC735-E859-05CD-7C96-0389842A9FA1}"/>
                </a:ext>
              </a:extLst>
            </p:cNvPr>
            <p:cNvSpPr/>
            <p:nvPr/>
          </p:nvSpPr>
          <p:spPr>
            <a:xfrm flipV="1">
              <a:off x="3740162" y="10735"/>
              <a:ext cx="5240240" cy="11237731"/>
            </a:xfrm>
            <a:prstGeom prst="line">
              <a:avLst/>
            </a:prstGeom>
            <a:ln w="50800" cap="flat">
              <a:solidFill>
                <a:srgbClr val="890519"/>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AutoShape 15">
              <a:extLst>
                <a:ext uri="{FF2B5EF4-FFF2-40B4-BE49-F238E27FC236}">
                  <a16:creationId xmlns:a16="http://schemas.microsoft.com/office/drawing/2014/main" id="{2E5DEAFA-13E0-9684-14CB-FFF6EA60F24A}"/>
                </a:ext>
              </a:extLst>
            </p:cNvPr>
            <p:cNvSpPr/>
            <p:nvPr/>
          </p:nvSpPr>
          <p:spPr>
            <a:xfrm flipV="1">
              <a:off x="4271182" y="10735"/>
              <a:ext cx="5240240" cy="11237731"/>
            </a:xfrm>
            <a:prstGeom prst="line">
              <a:avLst/>
            </a:prstGeom>
            <a:ln w="50800" cap="flat">
              <a:solidFill>
                <a:srgbClr val="890519"/>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AutoShape 16">
              <a:extLst>
                <a:ext uri="{FF2B5EF4-FFF2-40B4-BE49-F238E27FC236}">
                  <a16:creationId xmlns:a16="http://schemas.microsoft.com/office/drawing/2014/main" id="{0B868852-508F-B647-869A-688B9C2CFA9D}"/>
                </a:ext>
              </a:extLst>
            </p:cNvPr>
            <p:cNvSpPr/>
            <p:nvPr/>
          </p:nvSpPr>
          <p:spPr>
            <a:xfrm flipV="1">
              <a:off x="4802202" y="10735"/>
              <a:ext cx="5240240" cy="11237731"/>
            </a:xfrm>
            <a:prstGeom prst="line">
              <a:avLst/>
            </a:prstGeom>
            <a:ln w="50800" cap="flat">
              <a:solidFill>
                <a:srgbClr val="890519"/>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TextBox 18">
            <a:extLst>
              <a:ext uri="{FF2B5EF4-FFF2-40B4-BE49-F238E27FC236}">
                <a16:creationId xmlns:a16="http://schemas.microsoft.com/office/drawing/2014/main" id="{0A671555-D4EE-42D6-0243-B05C1D4FB43A}"/>
              </a:ext>
            </a:extLst>
          </p:cNvPr>
          <p:cNvSpPr txBox="1"/>
          <p:nvPr/>
        </p:nvSpPr>
        <p:spPr>
          <a:xfrm>
            <a:off x="1790700" y="1866900"/>
            <a:ext cx="7065695" cy="1066808"/>
          </a:xfrm>
          <a:prstGeom prst="rect">
            <a:avLst/>
          </a:prstGeom>
        </p:spPr>
        <p:txBody>
          <a:bodyPr lIns="0" tIns="0" rIns="0" bIns="0" rtlCol="0" anchor="t">
            <a:spAutoFit/>
          </a:bodyPr>
          <a:lstStyle/>
          <a:p>
            <a:pPr marL="0" marR="0" lvl="0" indent="0" algn="l" defTabSz="914400" rtl="0" eaLnBrk="1" fontAlgn="auto" latinLnBrk="0" hangingPunct="1">
              <a:lnSpc>
                <a:spcPts val="8250"/>
              </a:lnSpc>
              <a:spcBef>
                <a:spcPts val="0"/>
              </a:spcBef>
              <a:spcAft>
                <a:spcPts val="0"/>
              </a:spcAft>
              <a:buClrTx/>
              <a:buSzTx/>
              <a:buFontTx/>
              <a:buNone/>
              <a:tabLst/>
              <a:defRPr/>
            </a:pPr>
            <a:r>
              <a:rPr kumimoji="0" lang="en-US" sz="7500" b="1" i="0" u="none" strike="noStrike" kern="1200" cap="none" spc="0" normalizeH="0" baseline="0" noProof="0" dirty="0">
                <a:ln>
                  <a:noFill/>
                </a:ln>
                <a:solidFill>
                  <a:srgbClr val="890519"/>
                </a:solidFill>
                <a:effectLst/>
                <a:uLnTx/>
                <a:uFillTx/>
                <a:latin typeface="DM Sans Bold"/>
                <a:ea typeface="DM Sans Bold"/>
                <a:cs typeface="DM Sans Bold"/>
                <a:sym typeface="DM Sans Bold"/>
              </a:rPr>
              <a:t>Scenario 1</a:t>
            </a:r>
          </a:p>
        </p:txBody>
      </p:sp>
      <p:sp>
        <p:nvSpPr>
          <p:cNvPr id="20" name="TextBox 19">
            <a:extLst>
              <a:ext uri="{FF2B5EF4-FFF2-40B4-BE49-F238E27FC236}">
                <a16:creationId xmlns:a16="http://schemas.microsoft.com/office/drawing/2014/main" id="{475E1EBA-434C-A222-5F94-24539E4EF64A}"/>
              </a:ext>
            </a:extLst>
          </p:cNvPr>
          <p:cNvSpPr txBox="1"/>
          <p:nvPr/>
        </p:nvSpPr>
        <p:spPr>
          <a:xfrm>
            <a:off x="2191865" y="3045336"/>
            <a:ext cx="13474374" cy="62478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prstClr val="black"/>
                </a:solidFill>
                <a:effectLst/>
                <a:uLnTx/>
                <a:uFillTx/>
                <a:latin typeface="Calibri"/>
                <a:ea typeface="+mn-ea"/>
                <a:cs typeface="+mn-cs"/>
              </a:rPr>
              <a:t>Employee Abel testifies at a hearing in support of co-worker Ben’s complaint of sexual harassment against their manager. The school finds that the manager is responsible for violating the policy against sexual harassment. After the grievance process has concluded, the manager demotes Abel.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5000"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prstClr val="black"/>
                </a:solidFill>
                <a:effectLst/>
                <a:uLnTx/>
                <a:uFillTx/>
                <a:latin typeface="Calibri"/>
                <a:ea typeface="+mn-ea"/>
                <a:cs typeface="+mn-cs"/>
              </a:rPr>
              <a:t>Could this be retaliation?</a:t>
            </a:r>
          </a:p>
        </p:txBody>
      </p:sp>
    </p:spTree>
    <p:extLst>
      <p:ext uri="{BB962C8B-B14F-4D97-AF65-F5344CB8AC3E}">
        <p14:creationId xmlns:p14="http://schemas.microsoft.com/office/powerpoint/2010/main" val="966529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29739" y="1028700"/>
            <a:ext cx="12628522" cy="8229600"/>
            <a:chOff x="0" y="0"/>
            <a:chExt cx="3326030" cy="2167467"/>
          </a:xfrm>
        </p:grpSpPr>
        <p:sp>
          <p:nvSpPr>
            <p:cNvPr id="3" name="Freeform 3"/>
            <p:cNvSpPr/>
            <p:nvPr/>
          </p:nvSpPr>
          <p:spPr>
            <a:xfrm>
              <a:off x="0" y="0"/>
              <a:ext cx="3326030" cy="2167467"/>
            </a:xfrm>
            <a:custGeom>
              <a:avLst/>
              <a:gdLst/>
              <a:ahLst/>
              <a:cxnLst/>
              <a:rect l="l" t="t" r="r" b="b"/>
              <a:pathLst>
                <a:path w="3326030" h="2167467">
                  <a:moveTo>
                    <a:pt x="24522" y="0"/>
                  </a:moveTo>
                  <a:lnTo>
                    <a:pt x="3301508" y="0"/>
                  </a:lnTo>
                  <a:cubicBezTo>
                    <a:pt x="3308012" y="0"/>
                    <a:pt x="3314249" y="2584"/>
                    <a:pt x="3318848" y="7182"/>
                  </a:cubicBezTo>
                  <a:cubicBezTo>
                    <a:pt x="3323447" y="11781"/>
                    <a:pt x="3326030" y="18018"/>
                    <a:pt x="3326030" y="24522"/>
                  </a:cubicBezTo>
                  <a:lnTo>
                    <a:pt x="3326030" y="2142945"/>
                  </a:lnTo>
                  <a:cubicBezTo>
                    <a:pt x="3326030" y="2156488"/>
                    <a:pt x="3315052" y="2167467"/>
                    <a:pt x="3301508" y="2167467"/>
                  </a:cubicBezTo>
                  <a:lnTo>
                    <a:pt x="24522" y="2167467"/>
                  </a:lnTo>
                  <a:cubicBezTo>
                    <a:pt x="18018" y="2167467"/>
                    <a:pt x="11781" y="2164883"/>
                    <a:pt x="7182" y="2160284"/>
                  </a:cubicBezTo>
                  <a:cubicBezTo>
                    <a:pt x="2584" y="2155686"/>
                    <a:pt x="0" y="2149448"/>
                    <a:pt x="0" y="2142945"/>
                  </a:cubicBezTo>
                  <a:lnTo>
                    <a:pt x="0" y="24522"/>
                  </a:lnTo>
                  <a:cubicBezTo>
                    <a:pt x="0" y="18018"/>
                    <a:pt x="2584" y="11781"/>
                    <a:pt x="7182" y="7182"/>
                  </a:cubicBezTo>
                  <a:cubicBezTo>
                    <a:pt x="11781" y="2584"/>
                    <a:pt x="18018" y="0"/>
                    <a:pt x="24522" y="0"/>
                  </a:cubicBezTo>
                  <a:close/>
                </a:path>
              </a:pathLst>
            </a:custGeom>
            <a:solidFill>
              <a:srgbClr val="000000">
                <a:alpha val="0"/>
              </a:srgbClr>
            </a:solidFill>
            <a:ln w="38100" cap="rnd">
              <a:solidFill>
                <a:srgbClr val="890519"/>
              </a:solidFill>
              <a:prstDash val="solid"/>
              <a:round/>
            </a:ln>
          </p:spPr>
          <p:txBody>
            <a:bodyPr/>
            <a:lstStyle/>
            <a:p>
              <a:endParaRPr lang="en-US"/>
            </a:p>
          </p:txBody>
        </p:sp>
        <p:sp>
          <p:nvSpPr>
            <p:cNvPr id="4" name="TextBox 4"/>
            <p:cNvSpPr txBox="1"/>
            <p:nvPr/>
          </p:nvSpPr>
          <p:spPr>
            <a:xfrm>
              <a:off x="0" y="-38100"/>
              <a:ext cx="3326030" cy="220556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3512277" y="2657415"/>
            <a:ext cx="11328348" cy="6183789"/>
            <a:chOff x="0" y="0"/>
            <a:chExt cx="1489003" cy="812800"/>
          </a:xfrm>
        </p:grpSpPr>
        <p:sp>
          <p:nvSpPr>
            <p:cNvPr id="6" name="Freeform 6"/>
            <p:cNvSpPr/>
            <p:nvPr/>
          </p:nvSpPr>
          <p:spPr>
            <a:xfrm>
              <a:off x="0" y="0"/>
              <a:ext cx="1489003" cy="812800"/>
            </a:xfrm>
            <a:custGeom>
              <a:avLst/>
              <a:gdLst/>
              <a:ahLst/>
              <a:cxnLst/>
              <a:rect l="l" t="t" r="r" b="b"/>
              <a:pathLst>
                <a:path w="1489003" h="812800">
                  <a:moveTo>
                    <a:pt x="15718" y="0"/>
                  </a:moveTo>
                  <a:lnTo>
                    <a:pt x="1473285" y="0"/>
                  </a:lnTo>
                  <a:cubicBezTo>
                    <a:pt x="1481966" y="0"/>
                    <a:pt x="1489003" y="7037"/>
                    <a:pt x="1489003" y="15718"/>
                  </a:cubicBezTo>
                  <a:lnTo>
                    <a:pt x="1489003" y="797082"/>
                  </a:lnTo>
                  <a:cubicBezTo>
                    <a:pt x="1489003" y="805763"/>
                    <a:pt x="1481966" y="812800"/>
                    <a:pt x="1473285" y="812800"/>
                  </a:cubicBezTo>
                  <a:lnTo>
                    <a:pt x="15718" y="812800"/>
                  </a:lnTo>
                  <a:cubicBezTo>
                    <a:pt x="7037" y="812800"/>
                    <a:pt x="0" y="805763"/>
                    <a:pt x="0" y="797082"/>
                  </a:cubicBezTo>
                  <a:lnTo>
                    <a:pt x="0" y="15718"/>
                  </a:lnTo>
                  <a:cubicBezTo>
                    <a:pt x="0" y="7037"/>
                    <a:pt x="7037" y="0"/>
                    <a:pt x="15718" y="0"/>
                  </a:cubicBezTo>
                  <a:close/>
                </a:path>
              </a:pathLst>
            </a:custGeom>
            <a:blipFill>
              <a:blip r:embed="rId2"/>
              <a:stretch>
                <a:fillRect t="-128" b="-128"/>
              </a:stretch>
            </a:blipFill>
          </p:spPr>
          <p:txBody>
            <a:bodyPr/>
            <a:lstStyle/>
            <a:p>
              <a:endParaRPr lang="en-US"/>
            </a:p>
          </p:txBody>
        </p:sp>
      </p:grpSp>
      <p:sp>
        <p:nvSpPr>
          <p:cNvPr id="7" name="TextBox 7"/>
          <p:cNvSpPr txBox="1"/>
          <p:nvPr/>
        </p:nvSpPr>
        <p:spPr>
          <a:xfrm>
            <a:off x="2829739" y="1530346"/>
            <a:ext cx="12415736" cy="958147"/>
          </a:xfrm>
          <a:prstGeom prst="rect">
            <a:avLst/>
          </a:prstGeom>
        </p:spPr>
        <p:txBody>
          <a:bodyPr wrap="square" lIns="0" tIns="0" rIns="0" bIns="0" rtlCol="0" anchor="t">
            <a:spAutoFit/>
          </a:bodyPr>
          <a:lstStyle/>
          <a:p>
            <a:pPr algn="ctr">
              <a:lnSpc>
                <a:spcPts val="7590"/>
              </a:lnSpc>
            </a:pPr>
            <a:r>
              <a:rPr lang="en-US" sz="6200" b="1" dirty="0">
                <a:solidFill>
                  <a:srgbClr val="890519"/>
                </a:solidFill>
                <a:latin typeface="DM Sans Bold"/>
                <a:ea typeface="DM Sans Bold"/>
                <a:cs typeface="DM Sans Bold"/>
                <a:sym typeface="DM Sans Bold"/>
              </a:rPr>
              <a:t>1: TIX Purpose &amp; Scope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1D3FD-81F9-4E21-C9B3-9081201BE85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22391C4-15B4-4472-A865-752ACFE124D1}"/>
              </a:ext>
            </a:extLst>
          </p:cNvPr>
          <p:cNvGrpSpPr/>
          <p:nvPr/>
        </p:nvGrpSpPr>
        <p:grpSpPr>
          <a:xfrm>
            <a:off x="2829739" y="1028700"/>
            <a:ext cx="12628522" cy="8229600"/>
            <a:chOff x="0" y="0"/>
            <a:chExt cx="3326030" cy="2167467"/>
          </a:xfrm>
        </p:grpSpPr>
        <p:sp>
          <p:nvSpPr>
            <p:cNvPr id="3" name="Freeform 3">
              <a:extLst>
                <a:ext uri="{FF2B5EF4-FFF2-40B4-BE49-F238E27FC236}">
                  <a16:creationId xmlns:a16="http://schemas.microsoft.com/office/drawing/2014/main" id="{CC9DFA92-D9DD-E124-582B-CA74855E3E4F}"/>
                </a:ext>
              </a:extLst>
            </p:cNvPr>
            <p:cNvSpPr/>
            <p:nvPr/>
          </p:nvSpPr>
          <p:spPr>
            <a:xfrm>
              <a:off x="0" y="0"/>
              <a:ext cx="3326030" cy="2167467"/>
            </a:xfrm>
            <a:custGeom>
              <a:avLst/>
              <a:gdLst/>
              <a:ahLst/>
              <a:cxnLst/>
              <a:rect l="l" t="t" r="r" b="b"/>
              <a:pathLst>
                <a:path w="3326030" h="2167467">
                  <a:moveTo>
                    <a:pt x="24522" y="0"/>
                  </a:moveTo>
                  <a:lnTo>
                    <a:pt x="3301508" y="0"/>
                  </a:lnTo>
                  <a:cubicBezTo>
                    <a:pt x="3308012" y="0"/>
                    <a:pt x="3314249" y="2584"/>
                    <a:pt x="3318848" y="7182"/>
                  </a:cubicBezTo>
                  <a:cubicBezTo>
                    <a:pt x="3323447" y="11781"/>
                    <a:pt x="3326030" y="18018"/>
                    <a:pt x="3326030" y="24522"/>
                  </a:cubicBezTo>
                  <a:lnTo>
                    <a:pt x="3326030" y="2142945"/>
                  </a:lnTo>
                  <a:cubicBezTo>
                    <a:pt x="3326030" y="2156488"/>
                    <a:pt x="3315052" y="2167467"/>
                    <a:pt x="3301508" y="2167467"/>
                  </a:cubicBezTo>
                  <a:lnTo>
                    <a:pt x="24522" y="2167467"/>
                  </a:lnTo>
                  <a:cubicBezTo>
                    <a:pt x="18018" y="2167467"/>
                    <a:pt x="11781" y="2164883"/>
                    <a:pt x="7182" y="2160284"/>
                  </a:cubicBezTo>
                  <a:cubicBezTo>
                    <a:pt x="2584" y="2155686"/>
                    <a:pt x="0" y="2149448"/>
                    <a:pt x="0" y="2142945"/>
                  </a:cubicBezTo>
                  <a:lnTo>
                    <a:pt x="0" y="24522"/>
                  </a:lnTo>
                  <a:cubicBezTo>
                    <a:pt x="0" y="18018"/>
                    <a:pt x="2584" y="11781"/>
                    <a:pt x="7182" y="7182"/>
                  </a:cubicBezTo>
                  <a:cubicBezTo>
                    <a:pt x="11781" y="2584"/>
                    <a:pt x="18018" y="0"/>
                    <a:pt x="24522" y="0"/>
                  </a:cubicBezTo>
                  <a:close/>
                </a:path>
              </a:pathLst>
            </a:custGeom>
            <a:solidFill>
              <a:srgbClr val="000000">
                <a:alpha val="0"/>
              </a:srgbClr>
            </a:solidFill>
            <a:ln w="38100" cap="rnd">
              <a:solidFill>
                <a:srgbClr val="890519"/>
              </a:solidFill>
              <a:prstDash val="solid"/>
              <a:round/>
            </a:ln>
          </p:spPr>
          <p:txBody>
            <a:bodyPr/>
            <a:lstStyle/>
            <a:p>
              <a:endParaRPr lang="en-US"/>
            </a:p>
          </p:txBody>
        </p:sp>
        <p:sp>
          <p:nvSpPr>
            <p:cNvPr id="4" name="TextBox 4">
              <a:extLst>
                <a:ext uri="{FF2B5EF4-FFF2-40B4-BE49-F238E27FC236}">
                  <a16:creationId xmlns:a16="http://schemas.microsoft.com/office/drawing/2014/main" id="{6D825340-3D7D-8AD8-002D-1DB449282741}"/>
                </a:ext>
              </a:extLst>
            </p:cNvPr>
            <p:cNvSpPr txBox="1"/>
            <p:nvPr/>
          </p:nvSpPr>
          <p:spPr>
            <a:xfrm>
              <a:off x="0" y="-38100"/>
              <a:ext cx="3326030" cy="220556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a:extLst>
              <a:ext uri="{FF2B5EF4-FFF2-40B4-BE49-F238E27FC236}">
                <a16:creationId xmlns:a16="http://schemas.microsoft.com/office/drawing/2014/main" id="{360F08EC-9BF7-1186-E66C-D24C78AF5B8F}"/>
              </a:ext>
            </a:extLst>
          </p:cNvPr>
          <p:cNvGrpSpPr/>
          <p:nvPr/>
        </p:nvGrpSpPr>
        <p:grpSpPr>
          <a:xfrm>
            <a:off x="3512277" y="2657415"/>
            <a:ext cx="11328348" cy="6183789"/>
            <a:chOff x="0" y="0"/>
            <a:chExt cx="1489003" cy="812800"/>
          </a:xfrm>
        </p:grpSpPr>
        <p:sp>
          <p:nvSpPr>
            <p:cNvPr id="6" name="Freeform 6">
              <a:extLst>
                <a:ext uri="{FF2B5EF4-FFF2-40B4-BE49-F238E27FC236}">
                  <a16:creationId xmlns:a16="http://schemas.microsoft.com/office/drawing/2014/main" id="{ABE20CA1-95BB-31E0-2F6A-E5F501049D08}"/>
                </a:ext>
              </a:extLst>
            </p:cNvPr>
            <p:cNvSpPr/>
            <p:nvPr/>
          </p:nvSpPr>
          <p:spPr>
            <a:xfrm>
              <a:off x="0" y="0"/>
              <a:ext cx="1489003" cy="812800"/>
            </a:xfrm>
            <a:custGeom>
              <a:avLst/>
              <a:gdLst/>
              <a:ahLst/>
              <a:cxnLst/>
              <a:rect l="l" t="t" r="r" b="b"/>
              <a:pathLst>
                <a:path w="1489003" h="812800">
                  <a:moveTo>
                    <a:pt x="15718" y="0"/>
                  </a:moveTo>
                  <a:lnTo>
                    <a:pt x="1473285" y="0"/>
                  </a:lnTo>
                  <a:cubicBezTo>
                    <a:pt x="1481966" y="0"/>
                    <a:pt x="1489003" y="7037"/>
                    <a:pt x="1489003" y="15718"/>
                  </a:cubicBezTo>
                  <a:lnTo>
                    <a:pt x="1489003" y="797082"/>
                  </a:lnTo>
                  <a:cubicBezTo>
                    <a:pt x="1489003" y="805763"/>
                    <a:pt x="1481966" y="812800"/>
                    <a:pt x="1473285" y="812800"/>
                  </a:cubicBezTo>
                  <a:lnTo>
                    <a:pt x="15718" y="812800"/>
                  </a:lnTo>
                  <a:cubicBezTo>
                    <a:pt x="7037" y="812800"/>
                    <a:pt x="0" y="805763"/>
                    <a:pt x="0" y="797082"/>
                  </a:cubicBezTo>
                  <a:lnTo>
                    <a:pt x="0" y="15718"/>
                  </a:lnTo>
                  <a:cubicBezTo>
                    <a:pt x="0" y="7037"/>
                    <a:pt x="7037" y="0"/>
                    <a:pt x="15718" y="0"/>
                  </a:cubicBezTo>
                  <a:close/>
                </a:path>
              </a:pathLst>
            </a:custGeom>
            <a:blipFill>
              <a:blip r:embed="rId2"/>
              <a:stretch>
                <a:fillRect t="-128" b="-128"/>
              </a:stretch>
            </a:blipFill>
          </p:spPr>
          <p:txBody>
            <a:bodyPr/>
            <a:lstStyle/>
            <a:p>
              <a:endParaRPr lang="en-US"/>
            </a:p>
          </p:txBody>
        </p:sp>
      </p:grpSp>
      <p:sp>
        <p:nvSpPr>
          <p:cNvPr id="7" name="TextBox 7">
            <a:extLst>
              <a:ext uri="{FF2B5EF4-FFF2-40B4-BE49-F238E27FC236}">
                <a16:creationId xmlns:a16="http://schemas.microsoft.com/office/drawing/2014/main" id="{186CF336-325F-C3D9-2F60-409FAF5684A2}"/>
              </a:ext>
            </a:extLst>
          </p:cNvPr>
          <p:cNvSpPr txBox="1"/>
          <p:nvPr/>
        </p:nvSpPr>
        <p:spPr>
          <a:xfrm>
            <a:off x="2557869" y="1445796"/>
            <a:ext cx="13172261" cy="950838"/>
          </a:xfrm>
          <a:prstGeom prst="rect">
            <a:avLst/>
          </a:prstGeom>
        </p:spPr>
        <p:txBody>
          <a:bodyPr wrap="square" lIns="0" tIns="0" rIns="0" bIns="0" rtlCol="0" anchor="t">
            <a:spAutoFit/>
          </a:bodyPr>
          <a:lstStyle/>
          <a:p>
            <a:pPr algn="ctr">
              <a:lnSpc>
                <a:spcPts val="7590"/>
              </a:lnSpc>
            </a:pPr>
            <a:r>
              <a:rPr lang="en-US" sz="5500" b="1" dirty="0">
                <a:solidFill>
                  <a:srgbClr val="890519"/>
                </a:solidFill>
                <a:latin typeface="DM Sans Bold"/>
                <a:ea typeface="DM Sans Bold"/>
                <a:cs typeface="DM Sans Bold"/>
                <a:sym typeface="DM Sans Bold"/>
              </a:rPr>
              <a:t>4: TIX Sexual Harassment Definition</a:t>
            </a:r>
          </a:p>
        </p:txBody>
      </p:sp>
    </p:spTree>
    <p:extLst>
      <p:ext uri="{BB962C8B-B14F-4D97-AF65-F5344CB8AC3E}">
        <p14:creationId xmlns:p14="http://schemas.microsoft.com/office/powerpoint/2010/main" val="29241693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BD8A0-F178-6667-D602-757D2CC8926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53D4616-12B1-5EAD-82B6-3A92FE052ADA}"/>
              </a:ext>
            </a:extLst>
          </p:cNvPr>
          <p:cNvGrpSpPr/>
          <p:nvPr/>
        </p:nvGrpSpPr>
        <p:grpSpPr>
          <a:xfrm>
            <a:off x="1028699" y="1028700"/>
            <a:ext cx="16230600" cy="8229600"/>
            <a:chOff x="0" y="0"/>
            <a:chExt cx="4274726" cy="2167467"/>
          </a:xfrm>
        </p:grpSpPr>
        <p:sp>
          <p:nvSpPr>
            <p:cNvPr id="3" name="Freeform 3">
              <a:extLst>
                <a:ext uri="{FF2B5EF4-FFF2-40B4-BE49-F238E27FC236}">
                  <a16:creationId xmlns:a16="http://schemas.microsoft.com/office/drawing/2014/main" id="{80F232FF-9E2C-3ADD-520B-F00A99547FBE}"/>
                </a:ext>
              </a:extLst>
            </p:cNvPr>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F3F3F3"/>
            </a:solidFill>
          </p:spPr>
          <p:txBody>
            <a:bodyPr/>
            <a:lstStyle/>
            <a:p>
              <a:endParaRPr lang="en-US"/>
            </a:p>
          </p:txBody>
        </p:sp>
        <p:sp>
          <p:nvSpPr>
            <p:cNvPr id="4" name="TextBox 4">
              <a:extLst>
                <a:ext uri="{FF2B5EF4-FFF2-40B4-BE49-F238E27FC236}">
                  <a16:creationId xmlns:a16="http://schemas.microsoft.com/office/drawing/2014/main" id="{088688B8-C302-9C8D-230F-12A1374BB61C}"/>
                </a:ext>
              </a:extLst>
            </p:cNvPr>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a:extLst>
              <a:ext uri="{FF2B5EF4-FFF2-40B4-BE49-F238E27FC236}">
                <a16:creationId xmlns:a16="http://schemas.microsoft.com/office/drawing/2014/main" id="{C0E7C60F-8ED8-A502-1EEE-6748A2A03736}"/>
              </a:ext>
            </a:extLst>
          </p:cNvPr>
          <p:cNvSpPr txBox="1"/>
          <p:nvPr/>
        </p:nvSpPr>
        <p:spPr>
          <a:xfrm>
            <a:off x="3243393" y="1301045"/>
            <a:ext cx="12378329" cy="983795"/>
          </a:xfrm>
          <a:prstGeom prst="rect">
            <a:avLst/>
          </a:prstGeom>
        </p:spPr>
        <p:txBody>
          <a:bodyPr wrap="square" lIns="0" tIns="0" rIns="0" bIns="0" rtlCol="0" anchor="t">
            <a:spAutoFit/>
          </a:bodyPr>
          <a:lstStyle/>
          <a:p>
            <a:pPr algn="ctr">
              <a:lnSpc>
                <a:spcPts val="7590"/>
              </a:lnSpc>
            </a:pPr>
            <a:r>
              <a:rPr lang="en-US" sz="6900" b="1" dirty="0">
                <a:solidFill>
                  <a:srgbClr val="890519"/>
                </a:solidFill>
                <a:latin typeface="DM Sans Bold"/>
                <a:ea typeface="DM Sans Bold"/>
                <a:cs typeface="DM Sans Bold"/>
                <a:sym typeface="DM Sans Bold"/>
              </a:rPr>
              <a:t>“Title IX Sexual Harassment”</a:t>
            </a:r>
          </a:p>
        </p:txBody>
      </p:sp>
      <p:sp>
        <p:nvSpPr>
          <p:cNvPr id="7" name="Freeform 7">
            <a:extLst>
              <a:ext uri="{FF2B5EF4-FFF2-40B4-BE49-F238E27FC236}">
                <a16:creationId xmlns:a16="http://schemas.microsoft.com/office/drawing/2014/main" id="{A78F2EFB-D603-C438-A895-B09683DB7CA1}"/>
              </a:ext>
            </a:extLst>
          </p:cNvPr>
          <p:cNvSpPr/>
          <p:nvPr/>
        </p:nvSpPr>
        <p:spPr>
          <a:xfrm rot="-5675711">
            <a:off x="16388085" y="-1521476"/>
            <a:ext cx="8101296" cy="9013959"/>
          </a:xfrm>
          <a:custGeom>
            <a:avLst/>
            <a:gdLst/>
            <a:ahLst/>
            <a:cxnLst/>
            <a:rect l="l" t="t" r="r" b="b"/>
            <a:pathLst>
              <a:path w="8101296" h="9013959">
                <a:moveTo>
                  <a:pt x="0" y="0"/>
                </a:moveTo>
                <a:lnTo>
                  <a:pt x="8101296" y="0"/>
                </a:lnTo>
                <a:lnTo>
                  <a:pt x="8101296" y="9013960"/>
                </a:lnTo>
                <a:lnTo>
                  <a:pt x="0" y="90139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TextBox 9">
            <a:extLst>
              <a:ext uri="{FF2B5EF4-FFF2-40B4-BE49-F238E27FC236}">
                <a16:creationId xmlns:a16="http://schemas.microsoft.com/office/drawing/2014/main" id="{0D7E0CE8-2A29-D777-2442-21D5626F7FBB}"/>
              </a:ext>
            </a:extLst>
          </p:cNvPr>
          <p:cNvSpPr txBox="1"/>
          <p:nvPr/>
        </p:nvSpPr>
        <p:spPr>
          <a:xfrm>
            <a:off x="1445356" y="2429501"/>
            <a:ext cx="15202713" cy="6370975"/>
          </a:xfrm>
          <a:prstGeom prst="rect">
            <a:avLst/>
          </a:prstGeom>
          <a:noFill/>
        </p:spPr>
        <p:txBody>
          <a:bodyPr wrap="square">
            <a:spAutoFit/>
          </a:bodyPr>
          <a:lstStyle/>
          <a:p>
            <a:pPr marL="914400" indent="-914400">
              <a:buFont typeface="+mj-lt"/>
              <a:buAutoNum type="arabicPeriod"/>
            </a:pPr>
            <a:r>
              <a:rPr lang="en-US" sz="4600" b="1" dirty="0"/>
              <a:t>Quid Pro Quo</a:t>
            </a:r>
            <a:r>
              <a:rPr lang="en-US" sz="4600" dirty="0"/>
              <a:t>: A school employee conditioning an educational benefit or service upon a person’s participation in unwelcome sexual conduct;</a:t>
            </a:r>
          </a:p>
          <a:p>
            <a:pPr marL="914400" indent="-914400">
              <a:buFont typeface="+mj-lt"/>
              <a:buAutoNum type="arabicPeriod"/>
            </a:pPr>
            <a:endParaRPr lang="en-US" sz="2000" b="1" dirty="0"/>
          </a:p>
          <a:p>
            <a:pPr marL="914400" indent="-914400">
              <a:buFont typeface="+mj-lt"/>
              <a:buAutoNum type="arabicPeriod"/>
            </a:pPr>
            <a:r>
              <a:rPr lang="en-US" sz="4600" b="1" dirty="0"/>
              <a:t>Unwelcome conduct so severe, pervasive, and objectively offensive</a:t>
            </a:r>
            <a:r>
              <a:rPr lang="en-US" sz="4600" dirty="0"/>
              <a:t> (SPOO) that it </a:t>
            </a:r>
            <a:r>
              <a:rPr lang="en-US" sz="4600" b="1" dirty="0"/>
              <a:t>effectively denies </a:t>
            </a:r>
            <a:r>
              <a:rPr lang="en-US" sz="4600" dirty="0"/>
              <a:t>a person equal access to the school’s education program/activity; </a:t>
            </a:r>
          </a:p>
          <a:p>
            <a:pPr marL="914400" indent="-914400">
              <a:buFont typeface="+mj-lt"/>
              <a:buAutoNum type="arabicPeriod"/>
            </a:pPr>
            <a:endParaRPr lang="en-US" sz="2000" b="1" dirty="0"/>
          </a:p>
          <a:p>
            <a:pPr marL="914400" indent="-914400">
              <a:buFont typeface="+mj-lt"/>
              <a:buAutoNum type="arabicPeriod"/>
            </a:pPr>
            <a:r>
              <a:rPr lang="en-US" sz="4600" b="1" dirty="0"/>
              <a:t>VAWA crimes</a:t>
            </a:r>
            <a:r>
              <a:rPr lang="en-US" sz="4600" dirty="0"/>
              <a:t>: Sexual assault, dating violence, domestic violence, stalking.</a:t>
            </a:r>
          </a:p>
        </p:txBody>
      </p:sp>
    </p:spTree>
    <p:extLst>
      <p:ext uri="{BB962C8B-B14F-4D97-AF65-F5344CB8AC3E}">
        <p14:creationId xmlns:p14="http://schemas.microsoft.com/office/powerpoint/2010/main" val="10622095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EEC6A-8134-5EC2-C8B4-FFED35CC76E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5A44D02-1AD9-C6A2-E271-2C03835549E0}"/>
              </a:ext>
            </a:extLst>
          </p:cNvPr>
          <p:cNvGrpSpPr/>
          <p:nvPr/>
        </p:nvGrpSpPr>
        <p:grpSpPr>
          <a:xfrm>
            <a:off x="868456" y="514350"/>
            <a:ext cx="16230600" cy="9258300"/>
            <a:chOff x="0" y="0"/>
            <a:chExt cx="4274726" cy="2167467"/>
          </a:xfrm>
        </p:grpSpPr>
        <p:sp>
          <p:nvSpPr>
            <p:cNvPr id="3" name="Freeform 3">
              <a:extLst>
                <a:ext uri="{FF2B5EF4-FFF2-40B4-BE49-F238E27FC236}">
                  <a16:creationId xmlns:a16="http://schemas.microsoft.com/office/drawing/2014/main" id="{7FA21847-A9A2-8617-D124-FC09D6562070}"/>
                </a:ext>
              </a:extLst>
            </p:cNvPr>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F3F3F3"/>
            </a:solidFill>
          </p:spPr>
          <p:txBody>
            <a:bodyPr/>
            <a:lstStyle/>
            <a:p>
              <a:endParaRPr lang="en-US" dirty="0"/>
            </a:p>
          </p:txBody>
        </p:sp>
        <p:sp>
          <p:nvSpPr>
            <p:cNvPr id="4" name="TextBox 4">
              <a:extLst>
                <a:ext uri="{FF2B5EF4-FFF2-40B4-BE49-F238E27FC236}">
                  <a16:creationId xmlns:a16="http://schemas.microsoft.com/office/drawing/2014/main" id="{7485476E-D6CE-2D49-541F-DED07B93A841}"/>
                </a:ext>
              </a:extLst>
            </p:cNvPr>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a:extLst>
              <a:ext uri="{FF2B5EF4-FFF2-40B4-BE49-F238E27FC236}">
                <a16:creationId xmlns:a16="http://schemas.microsoft.com/office/drawing/2014/main" id="{BFA3BDB0-874F-2DE6-F62C-2BDC1AE532E8}"/>
              </a:ext>
            </a:extLst>
          </p:cNvPr>
          <p:cNvSpPr txBox="1"/>
          <p:nvPr/>
        </p:nvSpPr>
        <p:spPr>
          <a:xfrm>
            <a:off x="1409700" y="935625"/>
            <a:ext cx="15468600" cy="997068"/>
          </a:xfrm>
          <a:prstGeom prst="rect">
            <a:avLst/>
          </a:prstGeom>
        </p:spPr>
        <p:txBody>
          <a:bodyPr wrap="square" lIns="0" tIns="0" rIns="0" bIns="0" rtlCol="0" anchor="t">
            <a:spAutoFit/>
          </a:bodyPr>
          <a:lstStyle/>
          <a:p>
            <a:pPr algn="l">
              <a:lnSpc>
                <a:spcPts val="7700"/>
              </a:lnSpc>
            </a:pPr>
            <a:r>
              <a:rPr lang="en-US" sz="7000" b="1" dirty="0">
                <a:solidFill>
                  <a:srgbClr val="890519"/>
                </a:solidFill>
                <a:latin typeface="DM Sans Bold"/>
                <a:ea typeface="DM Sans Bold"/>
                <a:cs typeface="DM Sans Bold"/>
                <a:sym typeface="DM Sans Bold"/>
              </a:rPr>
              <a:t>1: Quid Pro Quo by Employee</a:t>
            </a:r>
          </a:p>
        </p:txBody>
      </p:sp>
      <p:sp>
        <p:nvSpPr>
          <p:cNvPr id="7" name="TextBox 7">
            <a:extLst>
              <a:ext uri="{FF2B5EF4-FFF2-40B4-BE49-F238E27FC236}">
                <a16:creationId xmlns:a16="http://schemas.microsoft.com/office/drawing/2014/main" id="{C063242B-E809-544D-C72E-D2E810065EBB}"/>
              </a:ext>
            </a:extLst>
          </p:cNvPr>
          <p:cNvSpPr txBox="1"/>
          <p:nvPr/>
        </p:nvSpPr>
        <p:spPr>
          <a:xfrm>
            <a:off x="1436996" y="2476500"/>
            <a:ext cx="15441304" cy="6182911"/>
          </a:xfrm>
          <a:prstGeom prst="rect">
            <a:avLst/>
          </a:prstGeom>
        </p:spPr>
        <p:txBody>
          <a:bodyPr wrap="square" lIns="0" tIns="0" rIns="0" bIns="0" rtlCol="0" anchor="t">
            <a:spAutoFit/>
          </a:bodyPr>
          <a:lstStyle/>
          <a:p>
            <a:pPr marL="742950" indent="-742950" algn="l">
              <a:buAutoNum type="arabicPeriod"/>
            </a:pPr>
            <a:r>
              <a:rPr lang="en-US" sz="4331" dirty="0">
                <a:solidFill>
                  <a:srgbClr val="000000"/>
                </a:solidFill>
                <a:latin typeface="DM Sans"/>
                <a:ea typeface="DM Sans"/>
                <a:cs typeface="DM Sans"/>
                <a:sym typeface="DM Sans"/>
              </a:rPr>
              <a:t>QPQ only applies to employee respondents who condition aid/benefit/service on unwelcome sexual conduct</a:t>
            </a:r>
          </a:p>
          <a:p>
            <a:pPr marL="742950" indent="-742950" algn="l">
              <a:buAutoNum type="arabicPeriod"/>
            </a:pPr>
            <a:r>
              <a:rPr lang="en-US" sz="4331" dirty="0">
                <a:solidFill>
                  <a:srgbClr val="000000"/>
                </a:solidFill>
                <a:latin typeface="DM Sans"/>
                <a:ea typeface="DM Sans"/>
                <a:cs typeface="DM Sans"/>
                <a:sym typeface="DM Sans"/>
              </a:rPr>
              <a:t>Must be unwelcome but does </a:t>
            </a:r>
            <a:r>
              <a:rPr lang="en-US" sz="4331" u="sng" dirty="0">
                <a:solidFill>
                  <a:srgbClr val="000000"/>
                </a:solidFill>
                <a:latin typeface="DM Sans"/>
                <a:ea typeface="DM Sans"/>
                <a:cs typeface="DM Sans"/>
                <a:sym typeface="DM Sans"/>
              </a:rPr>
              <a:t>not</a:t>
            </a:r>
            <a:r>
              <a:rPr lang="en-US" sz="4331" dirty="0">
                <a:solidFill>
                  <a:srgbClr val="000000"/>
                </a:solidFill>
                <a:latin typeface="DM Sans"/>
                <a:ea typeface="DM Sans"/>
                <a:cs typeface="DM Sans"/>
                <a:sym typeface="DM Sans"/>
              </a:rPr>
              <a:t> have to be severe/pervasive</a:t>
            </a:r>
          </a:p>
          <a:p>
            <a:pPr marL="742950" indent="-742950" algn="l">
              <a:buAutoNum type="arabicPeriod"/>
            </a:pPr>
            <a:r>
              <a:rPr lang="en-US" sz="4331" dirty="0">
                <a:solidFill>
                  <a:srgbClr val="000000"/>
                </a:solidFill>
                <a:latin typeface="DM Sans"/>
                <a:ea typeface="DM Sans"/>
                <a:cs typeface="DM Sans"/>
                <a:sym typeface="DM Sans"/>
              </a:rPr>
              <a:t>Abuse of authority in the form of a single instance is inherently offensive enough to jeopardize educational access (does not require pervasiveness)</a:t>
            </a:r>
          </a:p>
          <a:p>
            <a:pPr algn="l">
              <a:lnSpc>
                <a:spcPts val="7233"/>
              </a:lnSpc>
            </a:pPr>
            <a:r>
              <a:rPr lang="en-US" sz="4331" dirty="0">
                <a:solidFill>
                  <a:srgbClr val="000000"/>
                </a:solidFill>
                <a:latin typeface="DM Sans"/>
                <a:ea typeface="DM Sans"/>
                <a:cs typeface="DM Sans"/>
                <a:sym typeface="DM Sans"/>
              </a:rPr>
              <a:t>.</a:t>
            </a:r>
          </a:p>
        </p:txBody>
      </p:sp>
    </p:spTree>
    <p:extLst>
      <p:ext uri="{BB962C8B-B14F-4D97-AF65-F5344CB8AC3E}">
        <p14:creationId xmlns:p14="http://schemas.microsoft.com/office/powerpoint/2010/main" val="13749842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FB1F9-3DF5-F126-F143-6BD81E84E35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F89F770-2400-64CB-A0EB-82892A7D15FC}"/>
              </a:ext>
            </a:extLst>
          </p:cNvPr>
          <p:cNvGrpSpPr/>
          <p:nvPr/>
        </p:nvGrpSpPr>
        <p:grpSpPr>
          <a:xfrm>
            <a:off x="868456" y="514350"/>
            <a:ext cx="16230600" cy="9258300"/>
            <a:chOff x="0" y="0"/>
            <a:chExt cx="4274726" cy="2167467"/>
          </a:xfrm>
        </p:grpSpPr>
        <p:sp>
          <p:nvSpPr>
            <p:cNvPr id="3" name="Freeform 3">
              <a:extLst>
                <a:ext uri="{FF2B5EF4-FFF2-40B4-BE49-F238E27FC236}">
                  <a16:creationId xmlns:a16="http://schemas.microsoft.com/office/drawing/2014/main" id="{03680FD5-5F84-F17C-DB11-814FA2F5C659}"/>
                </a:ext>
              </a:extLst>
            </p:cNvPr>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F3F3F3"/>
            </a:solidFill>
          </p:spPr>
          <p:txBody>
            <a:bodyPr/>
            <a:lstStyle/>
            <a:p>
              <a:endParaRPr lang="en-US" dirty="0"/>
            </a:p>
          </p:txBody>
        </p:sp>
        <p:sp>
          <p:nvSpPr>
            <p:cNvPr id="4" name="TextBox 4">
              <a:extLst>
                <a:ext uri="{FF2B5EF4-FFF2-40B4-BE49-F238E27FC236}">
                  <a16:creationId xmlns:a16="http://schemas.microsoft.com/office/drawing/2014/main" id="{68BD3741-8F70-4B5C-FFC5-B774CFA3FCD3}"/>
                </a:ext>
              </a:extLst>
            </p:cNvPr>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a:extLst>
              <a:ext uri="{FF2B5EF4-FFF2-40B4-BE49-F238E27FC236}">
                <a16:creationId xmlns:a16="http://schemas.microsoft.com/office/drawing/2014/main" id="{0EA09509-6084-2F4A-CF4F-EF929C9C62E8}"/>
              </a:ext>
            </a:extLst>
          </p:cNvPr>
          <p:cNvSpPr txBox="1"/>
          <p:nvPr/>
        </p:nvSpPr>
        <p:spPr>
          <a:xfrm>
            <a:off x="1409700" y="935625"/>
            <a:ext cx="15468600" cy="997068"/>
          </a:xfrm>
          <a:prstGeom prst="rect">
            <a:avLst/>
          </a:prstGeom>
        </p:spPr>
        <p:txBody>
          <a:bodyPr wrap="square" lIns="0" tIns="0" rIns="0" bIns="0" rtlCol="0" anchor="t">
            <a:spAutoFit/>
          </a:bodyPr>
          <a:lstStyle/>
          <a:p>
            <a:pPr algn="l">
              <a:lnSpc>
                <a:spcPts val="7700"/>
              </a:lnSpc>
            </a:pPr>
            <a:r>
              <a:rPr lang="en-US" sz="7000" b="1" dirty="0">
                <a:solidFill>
                  <a:srgbClr val="890519"/>
                </a:solidFill>
                <a:latin typeface="DM Sans Bold"/>
                <a:ea typeface="DM Sans Bold"/>
                <a:cs typeface="DM Sans Bold"/>
                <a:sym typeface="DM Sans Bold"/>
              </a:rPr>
              <a:t>2: Unwelcome SPOO Conduct</a:t>
            </a:r>
          </a:p>
        </p:txBody>
      </p:sp>
      <p:sp>
        <p:nvSpPr>
          <p:cNvPr id="7" name="TextBox 7">
            <a:extLst>
              <a:ext uri="{FF2B5EF4-FFF2-40B4-BE49-F238E27FC236}">
                <a16:creationId xmlns:a16="http://schemas.microsoft.com/office/drawing/2014/main" id="{E698CDEF-A544-D41B-D0E3-07094F544041}"/>
              </a:ext>
            </a:extLst>
          </p:cNvPr>
          <p:cNvSpPr txBox="1"/>
          <p:nvPr/>
        </p:nvSpPr>
        <p:spPr>
          <a:xfrm>
            <a:off x="1879226" y="2353967"/>
            <a:ext cx="15219830" cy="7772705"/>
          </a:xfrm>
          <a:prstGeom prst="rect">
            <a:avLst/>
          </a:prstGeom>
        </p:spPr>
        <p:txBody>
          <a:bodyPr wrap="square" lIns="0" tIns="0" rIns="0" bIns="0" rtlCol="0" anchor="t">
            <a:spAutoFit/>
          </a:bodyPr>
          <a:lstStyle/>
          <a:p>
            <a:pPr marL="742950" indent="-742950" algn="l">
              <a:buAutoNum type="arabicPeriod"/>
            </a:pPr>
            <a:r>
              <a:rPr lang="en-US" sz="4331" dirty="0">
                <a:solidFill>
                  <a:srgbClr val="000000"/>
                </a:solidFill>
                <a:latin typeface="DM Sans"/>
                <a:ea typeface="DM Sans"/>
                <a:cs typeface="DM Sans"/>
                <a:sym typeface="DM Sans"/>
              </a:rPr>
              <a:t>Unwelcome conduct</a:t>
            </a:r>
          </a:p>
          <a:p>
            <a:pPr marL="742950" indent="-742950" algn="l">
              <a:buAutoNum type="arabicPeriod"/>
            </a:pPr>
            <a:r>
              <a:rPr lang="en-US" sz="4331" dirty="0">
                <a:solidFill>
                  <a:srgbClr val="000000"/>
                </a:solidFill>
                <a:latin typeface="DM Sans"/>
                <a:ea typeface="DM Sans"/>
                <a:cs typeface="DM Sans"/>
                <a:sym typeface="DM Sans"/>
              </a:rPr>
              <a:t>Determined by a reasonable person </a:t>
            </a:r>
          </a:p>
          <a:p>
            <a:pPr marL="742950" indent="-742950" algn="l">
              <a:buAutoNum type="arabicPeriod"/>
            </a:pPr>
            <a:r>
              <a:rPr lang="en-US" sz="4331" dirty="0">
                <a:solidFill>
                  <a:srgbClr val="000000"/>
                </a:solidFill>
                <a:latin typeface="DM Sans"/>
                <a:ea typeface="DM Sans"/>
                <a:cs typeface="DM Sans"/>
                <a:sym typeface="DM Sans"/>
              </a:rPr>
              <a:t>To be so SPOO</a:t>
            </a:r>
          </a:p>
          <a:p>
            <a:pPr marL="1657350" lvl="2" indent="-742950">
              <a:buFont typeface="+mj-lt"/>
              <a:buAutoNum type="alphaLcPeriod"/>
            </a:pPr>
            <a:r>
              <a:rPr lang="en-US" sz="4331" dirty="0">
                <a:solidFill>
                  <a:srgbClr val="000000"/>
                </a:solidFill>
                <a:latin typeface="DM Sans"/>
                <a:ea typeface="DM Sans"/>
                <a:cs typeface="DM Sans"/>
                <a:sym typeface="DM Sans"/>
              </a:rPr>
              <a:t>Severe </a:t>
            </a:r>
            <a:r>
              <a:rPr lang="en-US" sz="4331" i="1" dirty="0">
                <a:solidFill>
                  <a:srgbClr val="000000"/>
                </a:solidFill>
                <a:latin typeface="DM Sans"/>
                <a:ea typeface="DM Sans"/>
                <a:cs typeface="DM Sans"/>
                <a:sym typeface="DM Sans"/>
              </a:rPr>
              <a:t>and</a:t>
            </a:r>
          </a:p>
          <a:p>
            <a:pPr marL="2571750" lvl="4" indent="-742950">
              <a:buFont typeface="Arial" panose="020B0604020202020204" pitchFamily="34" charset="0"/>
              <a:buChar char="•"/>
            </a:pPr>
            <a:r>
              <a:rPr lang="en-US" sz="3000" dirty="0">
                <a:solidFill>
                  <a:srgbClr val="000000"/>
                </a:solidFill>
                <a:latin typeface="DM Sans"/>
                <a:ea typeface="DM Sans"/>
                <a:cs typeface="DM Sans"/>
                <a:sym typeface="DM Sans"/>
              </a:rPr>
              <a:t>Particular complainant’s circumstances</a:t>
            </a:r>
          </a:p>
          <a:p>
            <a:pPr marL="1657350" lvl="2" indent="-742950">
              <a:buFont typeface="+mj-lt"/>
              <a:buAutoNum type="alphaLcPeriod"/>
            </a:pPr>
            <a:r>
              <a:rPr lang="en-US" sz="4331" dirty="0">
                <a:solidFill>
                  <a:srgbClr val="000000"/>
                </a:solidFill>
                <a:latin typeface="DM Sans"/>
                <a:ea typeface="DM Sans"/>
                <a:cs typeface="DM Sans"/>
                <a:sym typeface="DM Sans"/>
              </a:rPr>
              <a:t>Pervasive </a:t>
            </a:r>
            <a:r>
              <a:rPr lang="en-US" sz="4331" i="1" dirty="0">
                <a:solidFill>
                  <a:srgbClr val="000000"/>
                </a:solidFill>
                <a:latin typeface="DM Sans"/>
                <a:ea typeface="DM Sans"/>
                <a:cs typeface="DM Sans"/>
                <a:sym typeface="DM Sans"/>
              </a:rPr>
              <a:t>and</a:t>
            </a:r>
          </a:p>
          <a:p>
            <a:pPr marL="2571750" lvl="4" indent="-742950">
              <a:buFont typeface="Arial" panose="020B0604020202020204" pitchFamily="34" charset="0"/>
              <a:buChar char="•"/>
            </a:pPr>
            <a:r>
              <a:rPr lang="en-US" sz="3000" dirty="0">
                <a:solidFill>
                  <a:srgbClr val="000000"/>
                </a:solidFill>
                <a:latin typeface="DM Sans"/>
                <a:ea typeface="DM Sans"/>
                <a:cs typeface="DM Sans"/>
                <a:sym typeface="DM Sans"/>
              </a:rPr>
              <a:t>Must be more than once</a:t>
            </a:r>
          </a:p>
          <a:p>
            <a:pPr marL="1657350" lvl="2" indent="-742950">
              <a:buFont typeface="+mj-lt"/>
              <a:buAutoNum type="alphaLcPeriod"/>
            </a:pPr>
            <a:r>
              <a:rPr lang="en-US" sz="4331" dirty="0">
                <a:solidFill>
                  <a:srgbClr val="000000"/>
                </a:solidFill>
                <a:latin typeface="DM Sans"/>
                <a:ea typeface="DM Sans"/>
                <a:cs typeface="DM Sans"/>
                <a:sym typeface="DM Sans"/>
              </a:rPr>
              <a:t>Objectively offensive</a:t>
            </a:r>
          </a:p>
          <a:p>
            <a:pPr marL="2571750" lvl="4" indent="-742950">
              <a:buFont typeface="Arial" panose="020B0604020202020204" pitchFamily="34" charset="0"/>
              <a:buChar char="•"/>
            </a:pPr>
            <a:r>
              <a:rPr lang="en-US" sz="3000" dirty="0">
                <a:solidFill>
                  <a:srgbClr val="000000"/>
                </a:solidFill>
                <a:latin typeface="DM Sans"/>
                <a:ea typeface="DM Sans"/>
                <a:cs typeface="DM Sans"/>
                <a:sym typeface="DM Sans"/>
              </a:rPr>
              <a:t>“Reasonable person” is fact-specific</a:t>
            </a:r>
          </a:p>
          <a:p>
            <a:pPr marL="742950" indent="-742950" algn="l">
              <a:buAutoNum type="arabicPeriod"/>
            </a:pPr>
            <a:r>
              <a:rPr lang="en-US" sz="4331" dirty="0">
                <a:solidFill>
                  <a:srgbClr val="000000"/>
                </a:solidFill>
                <a:latin typeface="DM Sans"/>
                <a:ea typeface="DM Sans"/>
                <a:cs typeface="DM Sans"/>
                <a:sym typeface="DM Sans"/>
              </a:rPr>
              <a:t>That it effectively denies a person equal access to education program/activity</a:t>
            </a:r>
          </a:p>
          <a:p>
            <a:pPr marL="742950" indent="-742950" algn="l">
              <a:lnSpc>
                <a:spcPts val="7233"/>
              </a:lnSpc>
              <a:buAutoNum type="arabicPeriod"/>
            </a:pPr>
            <a:endParaRPr lang="en-US" sz="4331" dirty="0">
              <a:solidFill>
                <a:srgbClr val="000000"/>
              </a:solidFill>
              <a:latin typeface="DM Sans"/>
              <a:ea typeface="DM Sans"/>
              <a:cs typeface="DM Sans"/>
              <a:sym typeface="DM Sans"/>
            </a:endParaRPr>
          </a:p>
        </p:txBody>
      </p:sp>
    </p:spTree>
    <p:extLst>
      <p:ext uri="{BB962C8B-B14F-4D97-AF65-F5344CB8AC3E}">
        <p14:creationId xmlns:p14="http://schemas.microsoft.com/office/powerpoint/2010/main" val="28165378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F401E-3B2B-9639-B23C-AE822C9E057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5F96717-1D76-2D14-0000-12D5B150813C}"/>
              </a:ext>
            </a:extLst>
          </p:cNvPr>
          <p:cNvGrpSpPr/>
          <p:nvPr/>
        </p:nvGrpSpPr>
        <p:grpSpPr>
          <a:xfrm>
            <a:off x="647700" y="514350"/>
            <a:ext cx="16230600" cy="9258300"/>
            <a:chOff x="0" y="0"/>
            <a:chExt cx="4274726" cy="2167467"/>
          </a:xfrm>
        </p:grpSpPr>
        <p:sp>
          <p:nvSpPr>
            <p:cNvPr id="3" name="Freeform 3">
              <a:extLst>
                <a:ext uri="{FF2B5EF4-FFF2-40B4-BE49-F238E27FC236}">
                  <a16:creationId xmlns:a16="http://schemas.microsoft.com/office/drawing/2014/main" id="{88C1E990-6C3A-3202-D740-729E8E87A518}"/>
                </a:ext>
              </a:extLst>
            </p:cNvPr>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F3F3F3"/>
            </a:solidFill>
          </p:spPr>
          <p:txBody>
            <a:bodyPr/>
            <a:lstStyle/>
            <a:p>
              <a:endParaRPr lang="en-US" dirty="0"/>
            </a:p>
          </p:txBody>
        </p:sp>
        <p:sp>
          <p:nvSpPr>
            <p:cNvPr id="4" name="TextBox 4">
              <a:extLst>
                <a:ext uri="{FF2B5EF4-FFF2-40B4-BE49-F238E27FC236}">
                  <a16:creationId xmlns:a16="http://schemas.microsoft.com/office/drawing/2014/main" id="{BA956931-71F0-CCB4-6DF8-5351C84201B7}"/>
                </a:ext>
              </a:extLst>
            </p:cNvPr>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a:extLst>
              <a:ext uri="{FF2B5EF4-FFF2-40B4-BE49-F238E27FC236}">
                <a16:creationId xmlns:a16="http://schemas.microsoft.com/office/drawing/2014/main" id="{C37F0347-4D60-26CA-C677-E1111E0AFDE3}"/>
              </a:ext>
            </a:extLst>
          </p:cNvPr>
          <p:cNvSpPr txBox="1"/>
          <p:nvPr/>
        </p:nvSpPr>
        <p:spPr>
          <a:xfrm>
            <a:off x="1409700" y="935625"/>
            <a:ext cx="15468600" cy="997068"/>
          </a:xfrm>
          <a:prstGeom prst="rect">
            <a:avLst/>
          </a:prstGeom>
        </p:spPr>
        <p:txBody>
          <a:bodyPr wrap="square" lIns="0" tIns="0" rIns="0" bIns="0" rtlCol="0" anchor="t">
            <a:spAutoFit/>
          </a:bodyPr>
          <a:lstStyle/>
          <a:p>
            <a:pPr algn="l">
              <a:lnSpc>
                <a:spcPts val="7700"/>
              </a:lnSpc>
            </a:pPr>
            <a:r>
              <a:rPr lang="en-US" sz="7000" b="1" dirty="0">
                <a:solidFill>
                  <a:srgbClr val="890519"/>
                </a:solidFill>
                <a:latin typeface="DM Sans Bold"/>
                <a:ea typeface="DM Sans Bold"/>
                <a:cs typeface="DM Sans Bold"/>
                <a:sym typeface="DM Sans Bold"/>
              </a:rPr>
              <a:t>3: VAWA Crimes</a:t>
            </a:r>
          </a:p>
        </p:txBody>
      </p:sp>
      <p:sp>
        <p:nvSpPr>
          <p:cNvPr id="7" name="TextBox 7">
            <a:extLst>
              <a:ext uri="{FF2B5EF4-FFF2-40B4-BE49-F238E27FC236}">
                <a16:creationId xmlns:a16="http://schemas.microsoft.com/office/drawing/2014/main" id="{06589EE7-7D4A-B005-1D1F-EA1911073DA1}"/>
              </a:ext>
            </a:extLst>
          </p:cNvPr>
          <p:cNvSpPr txBox="1"/>
          <p:nvPr/>
        </p:nvSpPr>
        <p:spPr>
          <a:xfrm>
            <a:off x="1658470" y="2247900"/>
            <a:ext cx="15219830" cy="8595366"/>
          </a:xfrm>
          <a:prstGeom prst="rect">
            <a:avLst/>
          </a:prstGeom>
        </p:spPr>
        <p:txBody>
          <a:bodyPr wrap="square" lIns="0" tIns="0" rIns="0" bIns="0" rtlCol="0" anchor="t">
            <a:spAutoFit/>
          </a:bodyPr>
          <a:lstStyle/>
          <a:p>
            <a:pPr marL="742950" indent="-742950" algn="l">
              <a:buAutoNum type="arabicPeriod"/>
            </a:pPr>
            <a:r>
              <a:rPr lang="en-US" sz="4331" dirty="0">
                <a:solidFill>
                  <a:srgbClr val="000000"/>
                </a:solidFill>
                <a:latin typeface="DM Sans"/>
                <a:ea typeface="DM Sans"/>
                <a:cs typeface="DM Sans"/>
                <a:sym typeface="DM Sans"/>
              </a:rPr>
              <a:t>Sexual Assault</a:t>
            </a:r>
          </a:p>
          <a:p>
            <a:pPr marL="1657350" lvl="2" indent="-742950">
              <a:buFont typeface="Arial" panose="020B0604020202020204" pitchFamily="34" charset="0"/>
              <a:buChar char="•"/>
            </a:pPr>
            <a:r>
              <a:rPr lang="en-US" sz="3000" dirty="0">
                <a:solidFill>
                  <a:srgbClr val="000000"/>
                </a:solidFill>
                <a:latin typeface="DM Sans"/>
                <a:ea typeface="DM Sans"/>
                <a:cs typeface="DM Sans"/>
                <a:sym typeface="DM Sans"/>
              </a:rPr>
              <a:t>Rape, sodomy, sexual assault with an object, fondling, incest, statutory rape</a:t>
            </a:r>
          </a:p>
          <a:p>
            <a:pPr marL="742950" indent="-742950" algn="l">
              <a:buAutoNum type="arabicPeriod"/>
            </a:pPr>
            <a:r>
              <a:rPr lang="en-US" sz="4331" dirty="0">
                <a:solidFill>
                  <a:srgbClr val="000000"/>
                </a:solidFill>
                <a:latin typeface="DM Sans"/>
                <a:ea typeface="DM Sans"/>
                <a:cs typeface="DM Sans"/>
                <a:sym typeface="DM Sans"/>
              </a:rPr>
              <a:t>Dating Violence</a:t>
            </a:r>
          </a:p>
          <a:p>
            <a:pPr marL="1657350" lvl="2" indent="-742950">
              <a:buFont typeface="Arial" panose="020B0604020202020204" pitchFamily="34" charset="0"/>
              <a:buChar char="•"/>
            </a:pPr>
            <a:r>
              <a:rPr lang="en-US" sz="3000" dirty="0">
                <a:solidFill>
                  <a:srgbClr val="000000"/>
                </a:solidFill>
                <a:latin typeface="DM Sans"/>
                <a:ea typeface="DM Sans"/>
                <a:cs typeface="DM Sans"/>
                <a:sym typeface="DM Sans"/>
              </a:rPr>
              <a:t>Act of violence committed by a person who is/was in romantic or intimate relationship with complainant</a:t>
            </a:r>
          </a:p>
          <a:p>
            <a:pPr marL="742950" indent="-742950" algn="l">
              <a:buAutoNum type="arabicPeriod"/>
            </a:pPr>
            <a:r>
              <a:rPr lang="en-US" sz="4331" dirty="0">
                <a:solidFill>
                  <a:srgbClr val="000000"/>
                </a:solidFill>
                <a:latin typeface="DM Sans"/>
                <a:ea typeface="DM Sans"/>
                <a:cs typeface="DM Sans"/>
                <a:sym typeface="DM Sans"/>
              </a:rPr>
              <a:t>Domestic Violence</a:t>
            </a:r>
          </a:p>
          <a:p>
            <a:pPr marL="1657350" lvl="2" indent="-742950">
              <a:buFont typeface="Arial" panose="020B0604020202020204" pitchFamily="34" charset="0"/>
              <a:buChar char="•"/>
            </a:pPr>
            <a:r>
              <a:rPr lang="en-US" sz="3000" dirty="0">
                <a:solidFill>
                  <a:srgbClr val="000000"/>
                </a:solidFill>
                <a:latin typeface="DM Sans"/>
                <a:ea typeface="DM Sans"/>
                <a:cs typeface="DM Sans"/>
                <a:sym typeface="DM Sans"/>
              </a:rPr>
              <a:t>Act of violence committed by: (1) current or former spouse/intimate partner, (2) person with whom the complainant shares a child, (3) person who is/was cohabitating with complainant as a spouse or intimate partner, (4) person similarly situated to a spouse under domestic/family violence laws of OH</a:t>
            </a:r>
          </a:p>
          <a:p>
            <a:pPr marL="742950" indent="-742950" algn="l">
              <a:buAutoNum type="arabicPeriod"/>
            </a:pPr>
            <a:r>
              <a:rPr lang="en-US" sz="4331" dirty="0">
                <a:solidFill>
                  <a:srgbClr val="000000"/>
                </a:solidFill>
                <a:latin typeface="DM Sans"/>
                <a:ea typeface="DM Sans"/>
                <a:cs typeface="DM Sans"/>
                <a:sym typeface="DM Sans"/>
              </a:rPr>
              <a:t>Stalking </a:t>
            </a:r>
          </a:p>
          <a:p>
            <a:pPr marL="1657350" lvl="2" indent="-742950">
              <a:buFont typeface="Arial" panose="020B0604020202020204" pitchFamily="34" charset="0"/>
              <a:buChar char="•"/>
            </a:pPr>
            <a:r>
              <a:rPr lang="en-US" sz="3000" dirty="0">
                <a:solidFill>
                  <a:srgbClr val="000000"/>
                </a:solidFill>
                <a:latin typeface="DM Sans"/>
                <a:ea typeface="DM Sans"/>
                <a:cs typeface="DM Sans"/>
                <a:sym typeface="DM Sans"/>
              </a:rPr>
              <a:t>Engaging in a course of sex-based conduct directed at a specific person that would cause a reasonable person with similar characteristic under similar circumstances to: (1) fear for their safety or safety of others, </a:t>
            </a:r>
            <a:r>
              <a:rPr lang="en-US" sz="3000" u="sng" dirty="0">
                <a:solidFill>
                  <a:srgbClr val="000000"/>
                </a:solidFill>
                <a:latin typeface="DM Sans"/>
                <a:ea typeface="DM Sans"/>
                <a:cs typeface="DM Sans"/>
                <a:sym typeface="DM Sans"/>
              </a:rPr>
              <a:t>or</a:t>
            </a:r>
            <a:r>
              <a:rPr lang="en-US" sz="3000" dirty="0">
                <a:solidFill>
                  <a:srgbClr val="000000"/>
                </a:solidFill>
                <a:latin typeface="DM Sans"/>
                <a:ea typeface="DM Sans"/>
                <a:cs typeface="DM Sans"/>
                <a:sym typeface="DM Sans"/>
              </a:rPr>
              <a:t> (2) suffer substantial emotional distress</a:t>
            </a:r>
          </a:p>
          <a:p>
            <a:pPr algn="l">
              <a:lnSpc>
                <a:spcPts val="7233"/>
              </a:lnSpc>
            </a:pPr>
            <a:endParaRPr lang="en-US" sz="4331" dirty="0">
              <a:solidFill>
                <a:srgbClr val="000000"/>
              </a:solidFill>
              <a:latin typeface="DM Sans"/>
              <a:ea typeface="DM Sans"/>
              <a:cs typeface="DM Sans"/>
              <a:sym typeface="DM Sans"/>
            </a:endParaRPr>
          </a:p>
        </p:txBody>
      </p:sp>
    </p:spTree>
    <p:extLst>
      <p:ext uri="{BB962C8B-B14F-4D97-AF65-F5344CB8AC3E}">
        <p14:creationId xmlns:p14="http://schemas.microsoft.com/office/powerpoint/2010/main" val="6204542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3D991-C3EF-61DF-3307-450E2B0528C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281567E-CC00-15A5-2347-C68E56D68515}"/>
              </a:ext>
            </a:extLst>
          </p:cNvPr>
          <p:cNvGrpSpPr/>
          <p:nvPr/>
        </p:nvGrpSpPr>
        <p:grpSpPr>
          <a:xfrm>
            <a:off x="647700" y="514350"/>
            <a:ext cx="16230600" cy="9258300"/>
            <a:chOff x="0" y="0"/>
            <a:chExt cx="4274726" cy="2167467"/>
          </a:xfrm>
        </p:grpSpPr>
        <p:sp>
          <p:nvSpPr>
            <p:cNvPr id="3" name="Freeform 3">
              <a:extLst>
                <a:ext uri="{FF2B5EF4-FFF2-40B4-BE49-F238E27FC236}">
                  <a16:creationId xmlns:a16="http://schemas.microsoft.com/office/drawing/2014/main" id="{80B47D2A-2D5C-0377-E614-2A201EB9843E}"/>
                </a:ext>
              </a:extLst>
            </p:cNvPr>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F3F3F3"/>
            </a:solidFill>
          </p:spPr>
          <p:txBody>
            <a:bodyPr/>
            <a:lstStyle/>
            <a:p>
              <a:endParaRPr lang="en-US" dirty="0"/>
            </a:p>
          </p:txBody>
        </p:sp>
        <p:sp>
          <p:nvSpPr>
            <p:cNvPr id="4" name="TextBox 4">
              <a:extLst>
                <a:ext uri="{FF2B5EF4-FFF2-40B4-BE49-F238E27FC236}">
                  <a16:creationId xmlns:a16="http://schemas.microsoft.com/office/drawing/2014/main" id="{B69FC30E-7D67-B81F-C281-4E650A991C34}"/>
                </a:ext>
              </a:extLst>
            </p:cNvPr>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a:extLst>
              <a:ext uri="{FF2B5EF4-FFF2-40B4-BE49-F238E27FC236}">
                <a16:creationId xmlns:a16="http://schemas.microsoft.com/office/drawing/2014/main" id="{A6B94B23-2AD4-3843-4C6E-4718FAA60929}"/>
              </a:ext>
            </a:extLst>
          </p:cNvPr>
          <p:cNvSpPr txBox="1"/>
          <p:nvPr/>
        </p:nvSpPr>
        <p:spPr>
          <a:xfrm>
            <a:off x="1409700" y="935625"/>
            <a:ext cx="15468600" cy="997068"/>
          </a:xfrm>
          <a:prstGeom prst="rect">
            <a:avLst/>
          </a:prstGeom>
        </p:spPr>
        <p:txBody>
          <a:bodyPr wrap="square" lIns="0" tIns="0" rIns="0" bIns="0" rtlCol="0" anchor="t">
            <a:spAutoFit/>
          </a:bodyPr>
          <a:lstStyle/>
          <a:p>
            <a:pPr algn="l">
              <a:lnSpc>
                <a:spcPts val="7700"/>
              </a:lnSpc>
            </a:pPr>
            <a:r>
              <a:rPr lang="en-US" sz="7000" b="1" dirty="0">
                <a:solidFill>
                  <a:srgbClr val="890519"/>
                </a:solidFill>
                <a:latin typeface="DM Sans Bold"/>
                <a:ea typeface="DM Sans Bold"/>
                <a:cs typeface="DM Sans Bold"/>
                <a:sym typeface="DM Sans Bold"/>
              </a:rPr>
              <a:t>Consent</a:t>
            </a:r>
          </a:p>
        </p:txBody>
      </p:sp>
      <p:sp>
        <p:nvSpPr>
          <p:cNvPr id="7" name="TextBox 7">
            <a:extLst>
              <a:ext uri="{FF2B5EF4-FFF2-40B4-BE49-F238E27FC236}">
                <a16:creationId xmlns:a16="http://schemas.microsoft.com/office/drawing/2014/main" id="{83F50AF9-6B58-9AFA-A756-38FAA9B44201}"/>
              </a:ext>
            </a:extLst>
          </p:cNvPr>
          <p:cNvSpPr txBox="1"/>
          <p:nvPr/>
        </p:nvSpPr>
        <p:spPr>
          <a:xfrm>
            <a:off x="1658470" y="2247900"/>
            <a:ext cx="14114930" cy="8182305"/>
          </a:xfrm>
          <a:prstGeom prst="rect">
            <a:avLst/>
          </a:prstGeom>
        </p:spPr>
        <p:txBody>
          <a:bodyPr wrap="square" lIns="0" tIns="0" rIns="0" bIns="0" rtlCol="0" anchor="t">
            <a:spAutoFit/>
          </a:bodyPr>
          <a:lstStyle/>
          <a:p>
            <a:pPr algn="l"/>
            <a:r>
              <a:rPr lang="en-US" sz="4331" dirty="0">
                <a:solidFill>
                  <a:srgbClr val="000000"/>
                </a:solidFill>
                <a:latin typeface="DM Sans"/>
                <a:ea typeface="DM Sans"/>
                <a:cs typeface="DM Sans"/>
                <a:sym typeface="DM Sans"/>
              </a:rPr>
              <a:t>An affirmative agreement through clear actions or words to engage in intimate and/or sexual activity.</a:t>
            </a:r>
          </a:p>
          <a:p>
            <a:pPr algn="l"/>
            <a:endParaRPr lang="en-US" sz="4331" dirty="0">
              <a:solidFill>
                <a:srgbClr val="000000"/>
              </a:solidFill>
              <a:latin typeface="DM Sans"/>
              <a:ea typeface="DM Sans"/>
              <a:cs typeface="DM Sans"/>
              <a:sym typeface="DM Sans"/>
            </a:endParaRPr>
          </a:p>
          <a:p>
            <a:pPr algn="l"/>
            <a:r>
              <a:rPr lang="en-US" sz="4331" dirty="0">
                <a:solidFill>
                  <a:srgbClr val="000000"/>
                </a:solidFill>
                <a:latin typeface="DM Sans"/>
                <a:ea typeface="DM Sans"/>
                <a:cs typeface="DM Sans"/>
                <a:sym typeface="DM Sans"/>
              </a:rPr>
              <a:t>Individuals giving the consent must act freely, voluntarily, and with understanding of their actions.</a:t>
            </a:r>
          </a:p>
          <a:p>
            <a:pPr algn="l"/>
            <a:endParaRPr lang="en-US" sz="4331" dirty="0">
              <a:solidFill>
                <a:srgbClr val="000000"/>
              </a:solidFill>
              <a:latin typeface="DM Sans"/>
              <a:ea typeface="DM Sans"/>
              <a:cs typeface="DM Sans"/>
              <a:sym typeface="DM Sans"/>
            </a:endParaRPr>
          </a:p>
          <a:p>
            <a:pPr algn="l"/>
            <a:r>
              <a:rPr lang="en-US" sz="4331" dirty="0">
                <a:solidFill>
                  <a:srgbClr val="000000"/>
                </a:solidFill>
                <a:latin typeface="DM Sans"/>
                <a:ea typeface="DM Sans"/>
                <a:cs typeface="DM Sans"/>
                <a:sym typeface="DM Sans"/>
              </a:rPr>
              <a:t>Consent can be withdrawn at any time.</a:t>
            </a:r>
          </a:p>
          <a:p>
            <a:pPr algn="l"/>
            <a:endParaRPr lang="en-US" sz="4331" dirty="0">
              <a:solidFill>
                <a:srgbClr val="000000"/>
              </a:solidFill>
              <a:latin typeface="DM Sans"/>
              <a:ea typeface="DM Sans"/>
              <a:cs typeface="DM Sans"/>
              <a:sym typeface="DM Sans"/>
            </a:endParaRPr>
          </a:p>
          <a:p>
            <a:pPr algn="l"/>
            <a:r>
              <a:rPr lang="en-US" sz="4331" dirty="0">
                <a:solidFill>
                  <a:srgbClr val="000000"/>
                </a:solidFill>
                <a:latin typeface="DM Sans"/>
                <a:ea typeface="DM Sans"/>
                <a:cs typeface="DM Sans"/>
                <a:sym typeface="DM Sans"/>
              </a:rPr>
              <a:t>Consent to some acts does not imply consent to other acts, nor does prior consent to sexual activities imply ongoing future consent.</a:t>
            </a:r>
            <a:endParaRPr lang="en-US" sz="3000" dirty="0">
              <a:solidFill>
                <a:srgbClr val="000000"/>
              </a:solidFill>
              <a:latin typeface="DM Sans"/>
              <a:ea typeface="DM Sans"/>
              <a:cs typeface="DM Sans"/>
              <a:sym typeface="DM Sans"/>
            </a:endParaRPr>
          </a:p>
          <a:p>
            <a:pPr algn="l">
              <a:lnSpc>
                <a:spcPts val="7233"/>
              </a:lnSpc>
            </a:pPr>
            <a:endParaRPr lang="en-US" sz="4331" dirty="0">
              <a:solidFill>
                <a:srgbClr val="000000"/>
              </a:solidFill>
              <a:latin typeface="DM Sans"/>
              <a:ea typeface="DM Sans"/>
              <a:cs typeface="DM Sans"/>
              <a:sym typeface="DM Sans"/>
            </a:endParaRPr>
          </a:p>
        </p:txBody>
      </p:sp>
    </p:spTree>
    <p:extLst>
      <p:ext uri="{BB962C8B-B14F-4D97-AF65-F5344CB8AC3E}">
        <p14:creationId xmlns:p14="http://schemas.microsoft.com/office/powerpoint/2010/main" val="8310960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FB056-B13E-A3D5-9316-5BE4092A630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E005BA8-DAD4-5587-993F-69CEE7089B0C}"/>
              </a:ext>
            </a:extLst>
          </p:cNvPr>
          <p:cNvGrpSpPr/>
          <p:nvPr/>
        </p:nvGrpSpPr>
        <p:grpSpPr>
          <a:xfrm>
            <a:off x="647700" y="514350"/>
            <a:ext cx="16230600" cy="9258300"/>
            <a:chOff x="0" y="0"/>
            <a:chExt cx="4274726" cy="2167467"/>
          </a:xfrm>
        </p:grpSpPr>
        <p:sp>
          <p:nvSpPr>
            <p:cNvPr id="3" name="Freeform 3">
              <a:extLst>
                <a:ext uri="{FF2B5EF4-FFF2-40B4-BE49-F238E27FC236}">
                  <a16:creationId xmlns:a16="http://schemas.microsoft.com/office/drawing/2014/main" id="{03BBB091-F95D-D4C4-A17C-0C0693727B56}"/>
                </a:ext>
              </a:extLst>
            </p:cNvPr>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F3F3F3"/>
            </a:solidFill>
          </p:spPr>
          <p:txBody>
            <a:bodyPr/>
            <a:lstStyle/>
            <a:p>
              <a:endParaRPr lang="en-US" dirty="0"/>
            </a:p>
          </p:txBody>
        </p:sp>
        <p:sp>
          <p:nvSpPr>
            <p:cNvPr id="4" name="TextBox 4">
              <a:extLst>
                <a:ext uri="{FF2B5EF4-FFF2-40B4-BE49-F238E27FC236}">
                  <a16:creationId xmlns:a16="http://schemas.microsoft.com/office/drawing/2014/main" id="{EA1372CA-9980-2CB4-C420-357BCF810A46}"/>
                </a:ext>
              </a:extLst>
            </p:cNvPr>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a:extLst>
              <a:ext uri="{FF2B5EF4-FFF2-40B4-BE49-F238E27FC236}">
                <a16:creationId xmlns:a16="http://schemas.microsoft.com/office/drawing/2014/main" id="{4FCCF668-DE3E-7FB1-347B-BF6721C7F742}"/>
              </a:ext>
            </a:extLst>
          </p:cNvPr>
          <p:cNvSpPr txBox="1"/>
          <p:nvPr/>
        </p:nvSpPr>
        <p:spPr>
          <a:xfrm>
            <a:off x="1409700" y="935625"/>
            <a:ext cx="15468600" cy="997068"/>
          </a:xfrm>
          <a:prstGeom prst="rect">
            <a:avLst/>
          </a:prstGeom>
        </p:spPr>
        <p:txBody>
          <a:bodyPr wrap="square" lIns="0" tIns="0" rIns="0" bIns="0" rtlCol="0" anchor="t">
            <a:spAutoFit/>
          </a:bodyPr>
          <a:lstStyle/>
          <a:p>
            <a:pPr algn="l">
              <a:lnSpc>
                <a:spcPts val="7700"/>
              </a:lnSpc>
            </a:pPr>
            <a:r>
              <a:rPr lang="en-US" sz="7000" b="1" dirty="0">
                <a:solidFill>
                  <a:srgbClr val="890519"/>
                </a:solidFill>
                <a:latin typeface="DM Sans Bold"/>
                <a:ea typeface="DM Sans Bold"/>
                <a:cs typeface="DM Sans Bold"/>
                <a:sym typeface="DM Sans Bold"/>
              </a:rPr>
              <a:t>Incapacitation</a:t>
            </a:r>
          </a:p>
        </p:txBody>
      </p:sp>
      <p:sp>
        <p:nvSpPr>
          <p:cNvPr id="7" name="TextBox 7">
            <a:extLst>
              <a:ext uri="{FF2B5EF4-FFF2-40B4-BE49-F238E27FC236}">
                <a16:creationId xmlns:a16="http://schemas.microsoft.com/office/drawing/2014/main" id="{CDE05C25-CA2E-2DA4-F868-8EDAED9D02B3}"/>
              </a:ext>
            </a:extLst>
          </p:cNvPr>
          <p:cNvSpPr txBox="1"/>
          <p:nvPr/>
        </p:nvSpPr>
        <p:spPr>
          <a:xfrm>
            <a:off x="1658470" y="2247900"/>
            <a:ext cx="14114930" cy="4849982"/>
          </a:xfrm>
          <a:prstGeom prst="rect">
            <a:avLst/>
          </a:prstGeom>
        </p:spPr>
        <p:txBody>
          <a:bodyPr wrap="square" lIns="0" tIns="0" rIns="0" bIns="0" rtlCol="0" anchor="t">
            <a:spAutoFit/>
          </a:bodyPr>
          <a:lstStyle/>
          <a:p>
            <a:pPr algn="l"/>
            <a:r>
              <a:rPr lang="en-US" sz="4331" dirty="0">
                <a:solidFill>
                  <a:srgbClr val="000000"/>
                </a:solidFill>
                <a:latin typeface="DM Sans"/>
                <a:ea typeface="DM Sans"/>
                <a:cs typeface="DM Sans"/>
                <a:sym typeface="DM Sans"/>
              </a:rPr>
              <a:t>A state in which rational decision-making or the ability to consent is rendered impossible because of a person’s temporary or permanent physical or mental impairment including, but not limited to, physical or mental impairment resulting from drugs or alcohol, disability, sleep, unconsciousness, or illness. </a:t>
            </a:r>
            <a:endParaRPr lang="en-US" sz="3000" dirty="0">
              <a:solidFill>
                <a:srgbClr val="000000"/>
              </a:solidFill>
              <a:latin typeface="DM Sans"/>
              <a:ea typeface="DM Sans"/>
              <a:cs typeface="DM Sans"/>
              <a:sym typeface="DM Sans"/>
            </a:endParaRPr>
          </a:p>
          <a:p>
            <a:pPr algn="l">
              <a:lnSpc>
                <a:spcPts val="7233"/>
              </a:lnSpc>
            </a:pPr>
            <a:endParaRPr lang="en-US" sz="4331" dirty="0">
              <a:solidFill>
                <a:srgbClr val="000000"/>
              </a:solidFill>
              <a:latin typeface="DM Sans"/>
              <a:ea typeface="DM Sans"/>
              <a:cs typeface="DM Sans"/>
              <a:sym typeface="DM Sans"/>
            </a:endParaRPr>
          </a:p>
        </p:txBody>
      </p:sp>
    </p:spTree>
    <p:extLst>
      <p:ext uri="{BB962C8B-B14F-4D97-AF65-F5344CB8AC3E}">
        <p14:creationId xmlns:p14="http://schemas.microsoft.com/office/powerpoint/2010/main" val="32957502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C931B-B9C5-3C5C-01E6-B1921B324B3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8DE47F1-F02E-1671-8FB7-D398BE965BF7}"/>
              </a:ext>
            </a:extLst>
          </p:cNvPr>
          <p:cNvSpPr txBox="1"/>
          <p:nvPr/>
        </p:nvSpPr>
        <p:spPr>
          <a:xfrm>
            <a:off x="11759210" y="7143750"/>
            <a:ext cx="5500090" cy="2137508"/>
          </a:xfrm>
          <a:prstGeom prst="rect">
            <a:avLst/>
          </a:prstGeom>
        </p:spPr>
        <p:txBody>
          <a:bodyPr lIns="0" tIns="0" rIns="0" bIns="0" rtlCol="0" anchor="t">
            <a:spAutoFit/>
          </a:bodyPr>
          <a:lstStyle/>
          <a:p>
            <a:pPr algn="r">
              <a:lnSpc>
                <a:spcPts val="8250"/>
              </a:lnSpc>
            </a:pPr>
            <a:r>
              <a:rPr lang="en-US" sz="8000" b="1" dirty="0">
                <a:solidFill>
                  <a:srgbClr val="890519"/>
                </a:solidFill>
                <a:latin typeface="DM Sans Bold"/>
                <a:ea typeface="DM Sans Bold"/>
                <a:cs typeface="DM Sans Bold"/>
                <a:sym typeface="DM Sans Bold"/>
              </a:rPr>
              <a:t>Group Discussion</a:t>
            </a:r>
          </a:p>
        </p:txBody>
      </p:sp>
      <p:sp>
        <p:nvSpPr>
          <p:cNvPr id="3" name="TextBox 3">
            <a:extLst>
              <a:ext uri="{FF2B5EF4-FFF2-40B4-BE49-F238E27FC236}">
                <a16:creationId xmlns:a16="http://schemas.microsoft.com/office/drawing/2014/main" id="{8B1121F8-E4E9-FA61-4240-6EAB9890D709}"/>
              </a:ext>
            </a:extLst>
          </p:cNvPr>
          <p:cNvSpPr txBox="1"/>
          <p:nvPr/>
        </p:nvSpPr>
        <p:spPr>
          <a:xfrm>
            <a:off x="1635142" y="1308023"/>
            <a:ext cx="10155444" cy="960456"/>
          </a:xfrm>
          <a:prstGeom prst="rect">
            <a:avLst/>
          </a:prstGeom>
        </p:spPr>
        <p:txBody>
          <a:bodyPr wrap="square" lIns="0" tIns="0" rIns="0" bIns="0" rtlCol="0" anchor="t">
            <a:spAutoFit/>
          </a:bodyPr>
          <a:lstStyle/>
          <a:p>
            <a:pPr>
              <a:lnSpc>
                <a:spcPts val="7700"/>
              </a:lnSpc>
            </a:pPr>
            <a:r>
              <a:rPr lang="en-US" sz="6000" b="1" dirty="0">
                <a:solidFill>
                  <a:srgbClr val="890519"/>
                </a:solidFill>
                <a:latin typeface="DM Sans Bold"/>
                <a:ea typeface="DM Sans Bold"/>
                <a:cs typeface="DM Sans Bold"/>
                <a:sym typeface="DM Sans Bold"/>
              </a:rPr>
              <a:t>Allegation Scenarios</a:t>
            </a:r>
          </a:p>
        </p:txBody>
      </p:sp>
      <p:sp>
        <p:nvSpPr>
          <p:cNvPr id="11" name="Freeform 11">
            <a:extLst>
              <a:ext uri="{FF2B5EF4-FFF2-40B4-BE49-F238E27FC236}">
                <a16:creationId xmlns:a16="http://schemas.microsoft.com/office/drawing/2014/main" id="{79E57071-6CB5-DC21-F635-94820937CF65}"/>
              </a:ext>
            </a:extLst>
          </p:cNvPr>
          <p:cNvSpPr/>
          <p:nvPr/>
        </p:nvSpPr>
        <p:spPr>
          <a:xfrm>
            <a:off x="2417556" y="9164276"/>
            <a:ext cx="4102978" cy="2245448"/>
          </a:xfrm>
          <a:custGeom>
            <a:avLst/>
            <a:gdLst/>
            <a:ahLst/>
            <a:cxnLst/>
            <a:rect l="l" t="t" r="r" b="b"/>
            <a:pathLst>
              <a:path w="4102978" h="2245448">
                <a:moveTo>
                  <a:pt x="0" y="0"/>
                </a:moveTo>
                <a:lnTo>
                  <a:pt x="4102979" y="0"/>
                </a:lnTo>
                <a:lnTo>
                  <a:pt x="4102979"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Freeform 12">
            <a:extLst>
              <a:ext uri="{FF2B5EF4-FFF2-40B4-BE49-F238E27FC236}">
                <a16:creationId xmlns:a16="http://schemas.microsoft.com/office/drawing/2014/main" id="{18ADE3BC-6BC6-44DF-030B-90359E214912}"/>
              </a:ext>
            </a:extLst>
          </p:cNvPr>
          <p:cNvSpPr/>
          <p:nvPr/>
        </p:nvSpPr>
        <p:spPr>
          <a:xfrm rot="-5675711">
            <a:off x="13678414" y="-1699957"/>
            <a:ext cx="8101296" cy="9013959"/>
          </a:xfrm>
          <a:custGeom>
            <a:avLst/>
            <a:gdLst/>
            <a:ahLst/>
            <a:cxnLst/>
            <a:rect l="l" t="t" r="r" b="b"/>
            <a:pathLst>
              <a:path w="8101296" h="9013959">
                <a:moveTo>
                  <a:pt x="0" y="0"/>
                </a:moveTo>
                <a:lnTo>
                  <a:pt x="8101296" y="0"/>
                </a:lnTo>
                <a:lnTo>
                  <a:pt x="8101296" y="9013959"/>
                </a:lnTo>
                <a:lnTo>
                  <a:pt x="0" y="90139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52382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851CB-7E16-C6B6-D76C-7A8AC26393C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AC470D1-2881-0528-DEE3-58737AE027CD}"/>
              </a:ext>
            </a:extLst>
          </p:cNvPr>
          <p:cNvGrpSpPr/>
          <p:nvPr/>
        </p:nvGrpSpPr>
        <p:grpSpPr>
          <a:xfrm>
            <a:off x="1012998" y="1028700"/>
            <a:ext cx="16230600" cy="8229600"/>
            <a:chOff x="0" y="0"/>
            <a:chExt cx="4274726" cy="2167467"/>
          </a:xfrm>
        </p:grpSpPr>
        <p:sp>
          <p:nvSpPr>
            <p:cNvPr id="3" name="Freeform 3">
              <a:extLst>
                <a:ext uri="{FF2B5EF4-FFF2-40B4-BE49-F238E27FC236}">
                  <a16:creationId xmlns:a16="http://schemas.microsoft.com/office/drawing/2014/main" id="{2BDA9114-284D-C06A-47CF-1157483C8E44}"/>
                </a:ext>
              </a:extLst>
            </p:cNvPr>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F3F3F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8E5BC848-2113-1187-7E8B-B72D742025CD}"/>
                </a:ext>
              </a:extLst>
            </p:cNvPr>
            <p:cNvSpPr txBox="1"/>
            <p:nvPr/>
          </p:nvSpPr>
          <p:spPr>
            <a:xfrm>
              <a:off x="0" y="-38100"/>
              <a:ext cx="4274726" cy="22055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a:extLst>
              <a:ext uri="{FF2B5EF4-FFF2-40B4-BE49-F238E27FC236}">
                <a16:creationId xmlns:a16="http://schemas.microsoft.com/office/drawing/2014/main" id="{1DDF3972-CEFD-32E8-E9C4-4DEB7A0AF693}"/>
              </a:ext>
            </a:extLst>
          </p:cNvPr>
          <p:cNvGrpSpPr/>
          <p:nvPr/>
        </p:nvGrpSpPr>
        <p:grpSpPr>
          <a:xfrm>
            <a:off x="15035874" y="3861150"/>
            <a:ext cx="7549097" cy="8444400"/>
            <a:chOff x="0" y="0"/>
            <a:chExt cx="10065462" cy="11259200"/>
          </a:xfrm>
        </p:grpSpPr>
        <p:sp>
          <p:nvSpPr>
            <p:cNvPr id="7" name="AutoShape 7">
              <a:extLst>
                <a:ext uri="{FF2B5EF4-FFF2-40B4-BE49-F238E27FC236}">
                  <a16:creationId xmlns:a16="http://schemas.microsoft.com/office/drawing/2014/main" id="{8A713926-C4DC-49CA-9666-F2B5C829D6CF}"/>
                </a:ext>
              </a:extLst>
            </p:cNvPr>
            <p:cNvSpPr/>
            <p:nvPr/>
          </p:nvSpPr>
          <p:spPr>
            <a:xfrm flipV="1">
              <a:off x="23020" y="10735"/>
              <a:ext cx="5240240" cy="11237731"/>
            </a:xfrm>
            <a:prstGeom prst="line">
              <a:avLst/>
            </a:prstGeom>
            <a:ln w="50800" cap="flat">
              <a:solidFill>
                <a:srgbClr val="890519"/>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AutoShape 8">
              <a:extLst>
                <a:ext uri="{FF2B5EF4-FFF2-40B4-BE49-F238E27FC236}">
                  <a16:creationId xmlns:a16="http://schemas.microsoft.com/office/drawing/2014/main" id="{74DA41CB-8ECE-7EDE-069C-457E95FAC523}"/>
                </a:ext>
              </a:extLst>
            </p:cNvPr>
            <p:cNvSpPr/>
            <p:nvPr/>
          </p:nvSpPr>
          <p:spPr>
            <a:xfrm flipV="1">
              <a:off x="554040" y="10735"/>
              <a:ext cx="5240240" cy="11237731"/>
            </a:xfrm>
            <a:prstGeom prst="line">
              <a:avLst/>
            </a:prstGeom>
            <a:ln w="50800" cap="flat">
              <a:solidFill>
                <a:srgbClr val="890519"/>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FA4CC79D-89CA-B14D-12B2-BD658CA5B7EF}"/>
                </a:ext>
              </a:extLst>
            </p:cNvPr>
            <p:cNvSpPr/>
            <p:nvPr/>
          </p:nvSpPr>
          <p:spPr>
            <a:xfrm flipV="1">
              <a:off x="1085061" y="10735"/>
              <a:ext cx="5240240" cy="11237731"/>
            </a:xfrm>
            <a:prstGeom prst="line">
              <a:avLst/>
            </a:prstGeom>
            <a:ln w="50800" cap="flat">
              <a:solidFill>
                <a:srgbClr val="890519"/>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FE2832F0-26DD-9F12-3396-425AEDC29221}"/>
                </a:ext>
              </a:extLst>
            </p:cNvPr>
            <p:cNvSpPr/>
            <p:nvPr/>
          </p:nvSpPr>
          <p:spPr>
            <a:xfrm flipV="1">
              <a:off x="1616081" y="10735"/>
              <a:ext cx="5240240" cy="11237731"/>
            </a:xfrm>
            <a:prstGeom prst="line">
              <a:avLst/>
            </a:prstGeom>
            <a:ln w="50800" cap="flat">
              <a:solidFill>
                <a:srgbClr val="890519"/>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AutoShape 11">
              <a:extLst>
                <a:ext uri="{FF2B5EF4-FFF2-40B4-BE49-F238E27FC236}">
                  <a16:creationId xmlns:a16="http://schemas.microsoft.com/office/drawing/2014/main" id="{15E6E410-E466-BDA9-0014-F2BE122105B5}"/>
                </a:ext>
              </a:extLst>
            </p:cNvPr>
            <p:cNvSpPr/>
            <p:nvPr/>
          </p:nvSpPr>
          <p:spPr>
            <a:xfrm flipV="1">
              <a:off x="2147101" y="10735"/>
              <a:ext cx="5240240" cy="11237731"/>
            </a:xfrm>
            <a:prstGeom prst="line">
              <a:avLst/>
            </a:prstGeom>
            <a:ln w="50800" cap="flat">
              <a:solidFill>
                <a:srgbClr val="890519"/>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AutoShape 12">
              <a:extLst>
                <a:ext uri="{FF2B5EF4-FFF2-40B4-BE49-F238E27FC236}">
                  <a16:creationId xmlns:a16="http://schemas.microsoft.com/office/drawing/2014/main" id="{4B2C6397-2655-EAED-C5EA-0C95D12733DB}"/>
                </a:ext>
              </a:extLst>
            </p:cNvPr>
            <p:cNvSpPr/>
            <p:nvPr/>
          </p:nvSpPr>
          <p:spPr>
            <a:xfrm flipV="1">
              <a:off x="2678121" y="10735"/>
              <a:ext cx="5240240" cy="11237731"/>
            </a:xfrm>
            <a:prstGeom prst="line">
              <a:avLst/>
            </a:prstGeom>
            <a:ln w="50800" cap="flat">
              <a:solidFill>
                <a:srgbClr val="890519"/>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AutoShape 13">
              <a:extLst>
                <a:ext uri="{FF2B5EF4-FFF2-40B4-BE49-F238E27FC236}">
                  <a16:creationId xmlns:a16="http://schemas.microsoft.com/office/drawing/2014/main" id="{A92329E1-F5A3-3167-117A-12492806CDF2}"/>
                </a:ext>
              </a:extLst>
            </p:cNvPr>
            <p:cNvSpPr/>
            <p:nvPr/>
          </p:nvSpPr>
          <p:spPr>
            <a:xfrm flipV="1">
              <a:off x="3209142" y="10735"/>
              <a:ext cx="5240240" cy="11237731"/>
            </a:xfrm>
            <a:prstGeom prst="line">
              <a:avLst/>
            </a:prstGeom>
            <a:ln w="50800" cap="flat">
              <a:solidFill>
                <a:srgbClr val="890519"/>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AutoShape 14">
              <a:extLst>
                <a:ext uri="{FF2B5EF4-FFF2-40B4-BE49-F238E27FC236}">
                  <a16:creationId xmlns:a16="http://schemas.microsoft.com/office/drawing/2014/main" id="{E60F940D-0897-9C5E-76E5-02940CFCA447}"/>
                </a:ext>
              </a:extLst>
            </p:cNvPr>
            <p:cNvSpPr/>
            <p:nvPr/>
          </p:nvSpPr>
          <p:spPr>
            <a:xfrm flipV="1">
              <a:off x="3740162" y="10735"/>
              <a:ext cx="5240240" cy="11237731"/>
            </a:xfrm>
            <a:prstGeom prst="line">
              <a:avLst/>
            </a:prstGeom>
            <a:ln w="50800" cap="flat">
              <a:solidFill>
                <a:srgbClr val="890519"/>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AutoShape 15">
              <a:extLst>
                <a:ext uri="{FF2B5EF4-FFF2-40B4-BE49-F238E27FC236}">
                  <a16:creationId xmlns:a16="http://schemas.microsoft.com/office/drawing/2014/main" id="{E43455CE-86B6-1D37-D4AC-6363E7A7A70F}"/>
                </a:ext>
              </a:extLst>
            </p:cNvPr>
            <p:cNvSpPr/>
            <p:nvPr/>
          </p:nvSpPr>
          <p:spPr>
            <a:xfrm flipV="1">
              <a:off x="4271182" y="10735"/>
              <a:ext cx="5240240" cy="11237731"/>
            </a:xfrm>
            <a:prstGeom prst="line">
              <a:avLst/>
            </a:prstGeom>
            <a:ln w="50800" cap="flat">
              <a:solidFill>
                <a:srgbClr val="890519"/>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AutoShape 16">
              <a:extLst>
                <a:ext uri="{FF2B5EF4-FFF2-40B4-BE49-F238E27FC236}">
                  <a16:creationId xmlns:a16="http://schemas.microsoft.com/office/drawing/2014/main" id="{4D135388-577C-341C-9319-134199D64529}"/>
                </a:ext>
              </a:extLst>
            </p:cNvPr>
            <p:cNvSpPr/>
            <p:nvPr/>
          </p:nvSpPr>
          <p:spPr>
            <a:xfrm flipV="1">
              <a:off x="4802202" y="10735"/>
              <a:ext cx="5240240" cy="11237731"/>
            </a:xfrm>
            <a:prstGeom prst="line">
              <a:avLst/>
            </a:prstGeom>
            <a:ln w="50800" cap="flat">
              <a:solidFill>
                <a:srgbClr val="890519"/>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TextBox 18">
            <a:extLst>
              <a:ext uri="{FF2B5EF4-FFF2-40B4-BE49-F238E27FC236}">
                <a16:creationId xmlns:a16="http://schemas.microsoft.com/office/drawing/2014/main" id="{7AEDC884-3095-F711-9EEF-7EF961FAF4C5}"/>
              </a:ext>
            </a:extLst>
          </p:cNvPr>
          <p:cNvSpPr txBox="1"/>
          <p:nvPr/>
        </p:nvSpPr>
        <p:spPr>
          <a:xfrm>
            <a:off x="1700548" y="1328171"/>
            <a:ext cx="14855499" cy="1073114"/>
          </a:xfrm>
          <a:prstGeom prst="rect">
            <a:avLst/>
          </a:prstGeom>
        </p:spPr>
        <p:txBody>
          <a:bodyPr wrap="square" lIns="0" tIns="0" rIns="0" bIns="0" rtlCol="0" anchor="t">
            <a:spAutoFit/>
          </a:bodyPr>
          <a:lstStyle/>
          <a:p>
            <a:pPr marL="0" marR="0" lvl="0" indent="0" algn="l" defTabSz="914400" rtl="0" eaLnBrk="1" fontAlgn="auto" latinLnBrk="0" hangingPunct="1">
              <a:lnSpc>
                <a:spcPts val="8250"/>
              </a:lnSpc>
              <a:spcBef>
                <a:spcPts val="0"/>
              </a:spcBef>
              <a:spcAft>
                <a:spcPts val="0"/>
              </a:spcAft>
              <a:buClrTx/>
              <a:buSzTx/>
              <a:buFontTx/>
              <a:buNone/>
              <a:tabLst/>
              <a:defRPr/>
            </a:pPr>
            <a:r>
              <a:rPr kumimoji="0" lang="en-US" sz="7500" b="1" i="0" u="none" strike="noStrike" kern="1200" cap="none" spc="0" normalizeH="0" baseline="0" noProof="0" dirty="0">
                <a:ln>
                  <a:noFill/>
                </a:ln>
                <a:solidFill>
                  <a:srgbClr val="890519"/>
                </a:solidFill>
                <a:effectLst/>
                <a:uLnTx/>
                <a:uFillTx/>
                <a:latin typeface="DM Sans Bold"/>
                <a:ea typeface="DM Sans Bold"/>
                <a:cs typeface="DM Sans Bold"/>
                <a:sym typeface="DM Sans Bold"/>
              </a:rPr>
              <a:t>Hostile Environment Scenario 1</a:t>
            </a:r>
          </a:p>
        </p:txBody>
      </p:sp>
      <p:sp>
        <p:nvSpPr>
          <p:cNvPr id="20" name="TextBox 19">
            <a:extLst>
              <a:ext uri="{FF2B5EF4-FFF2-40B4-BE49-F238E27FC236}">
                <a16:creationId xmlns:a16="http://schemas.microsoft.com/office/drawing/2014/main" id="{9C335960-04B4-66BF-DDA3-298B8713C185}"/>
              </a:ext>
            </a:extLst>
          </p:cNvPr>
          <p:cNvSpPr txBox="1"/>
          <p:nvPr/>
        </p:nvSpPr>
        <p:spPr>
          <a:xfrm>
            <a:off x="2268014" y="2972072"/>
            <a:ext cx="13474374" cy="62478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prstClr val="black"/>
                </a:solidFill>
                <a:effectLst/>
                <a:uLnTx/>
                <a:uFillTx/>
                <a:latin typeface="Calibri"/>
                <a:ea typeface="+mn-ea"/>
                <a:cs typeface="+mn-cs"/>
              </a:rPr>
              <a:t>Students Sam and Max are in the same biology class. </a:t>
            </a:r>
            <a:r>
              <a:rPr lang="en-US" sz="5000" dirty="0">
                <a:solidFill>
                  <a:prstClr val="black"/>
                </a:solidFill>
                <a:latin typeface="Calibri"/>
              </a:rPr>
              <a:t>After class one day, </a:t>
            </a:r>
            <a:r>
              <a:rPr kumimoji="0" lang="en-US" sz="5000" b="0" i="0" u="none" strike="noStrike" kern="1200" cap="none" spc="0" normalizeH="0" baseline="0" noProof="0" dirty="0">
                <a:ln>
                  <a:noFill/>
                </a:ln>
                <a:solidFill>
                  <a:prstClr val="black"/>
                </a:solidFill>
                <a:effectLst/>
                <a:uLnTx/>
                <a:uFillTx/>
                <a:latin typeface="Calibri"/>
                <a:ea typeface="+mn-ea"/>
                <a:cs typeface="+mn-cs"/>
              </a:rPr>
              <a:t>Sam asks Max to go on a date. Max says, “No.” Sam then repeatedly sends Max text messages asking Max to go out; Max does not reply and finally blocks Sam. </a:t>
            </a:r>
            <a:r>
              <a:rPr lang="en-US" sz="5000" dirty="0">
                <a:solidFill>
                  <a:prstClr val="black"/>
                </a:solidFill>
                <a:latin typeface="Calibri"/>
              </a:rPr>
              <a:t>Two weeks later in biology class, Sam mutters vulgar terms toward Max including saying that Max is promiscuous. Max drops the class to avoid Sam.</a:t>
            </a:r>
            <a:endParaRPr kumimoji="0" lang="en-US" sz="5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33368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D085F-307A-3AB0-8075-D6F4E1908B4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B39C6FF-2D70-C5B2-D9DC-0E69C7B90A26}"/>
              </a:ext>
            </a:extLst>
          </p:cNvPr>
          <p:cNvGrpSpPr/>
          <p:nvPr/>
        </p:nvGrpSpPr>
        <p:grpSpPr>
          <a:xfrm>
            <a:off x="1012998" y="1028700"/>
            <a:ext cx="16230600" cy="8229600"/>
            <a:chOff x="0" y="0"/>
            <a:chExt cx="4274726" cy="2167467"/>
          </a:xfrm>
        </p:grpSpPr>
        <p:sp>
          <p:nvSpPr>
            <p:cNvPr id="3" name="Freeform 3">
              <a:extLst>
                <a:ext uri="{FF2B5EF4-FFF2-40B4-BE49-F238E27FC236}">
                  <a16:creationId xmlns:a16="http://schemas.microsoft.com/office/drawing/2014/main" id="{EEF3561B-8879-FACD-24DF-F0CC7A98667E}"/>
                </a:ext>
              </a:extLst>
            </p:cNvPr>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F3F3F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6649F585-7610-CA87-8FA5-EC1BC90E506D}"/>
                </a:ext>
              </a:extLst>
            </p:cNvPr>
            <p:cNvSpPr txBox="1"/>
            <p:nvPr/>
          </p:nvSpPr>
          <p:spPr>
            <a:xfrm>
              <a:off x="0" y="-38100"/>
              <a:ext cx="4274726" cy="22055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a:extLst>
              <a:ext uri="{FF2B5EF4-FFF2-40B4-BE49-F238E27FC236}">
                <a16:creationId xmlns:a16="http://schemas.microsoft.com/office/drawing/2014/main" id="{E52EBB0F-2837-36DB-0C36-FFAA2959F217}"/>
              </a:ext>
            </a:extLst>
          </p:cNvPr>
          <p:cNvGrpSpPr/>
          <p:nvPr/>
        </p:nvGrpSpPr>
        <p:grpSpPr>
          <a:xfrm>
            <a:off x="15035874" y="3861150"/>
            <a:ext cx="7549097" cy="8444400"/>
            <a:chOff x="0" y="0"/>
            <a:chExt cx="10065462" cy="11259200"/>
          </a:xfrm>
        </p:grpSpPr>
        <p:sp>
          <p:nvSpPr>
            <p:cNvPr id="7" name="AutoShape 7">
              <a:extLst>
                <a:ext uri="{FF2B5EF4-FFF2-40B4-BE49-F238E27FC236}">
                  <a16:creationId xmlns:a16="http://schemas.microsoft.com/office/drawing/2014/main" id="{E9A32C74-32D1-AF3B-B146-AD2E7FE1826A}"/>
                </a:ext>
              </a:extLst>
            </p:cNvPr>
            <p:cNvSpPr/>
            <p:nvPr/>
          </p:nvSpPr>
          <p:spPr>
            <a:xfrm flipV="1">
              <a:off x="23020" y="10735"/>
              <a:ext cx="5240240" cy="11237731"/>
            </a:xfrm>
            <a:prstGeom prst="line">
              <a:avLst/>
            </a:prstGeom>
            <a:ln w="50800" cap="flat">
              <a:solidFill>
                <a:srgbClr val="890519"/>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AutoShape 8">
              <a:extLst>
                <a:ext uri="{FF2B5EF4-FFF2-40B4-BE49-F238E27FC236}">
                  <a16:creationId xmlns:a16="http://schemas.microsoft.com/office/drawing/2014/main" id="{9B272C2B-F643-E26B-9D94-6228526A88CA}"/>
                </a:ext>
              </a:extLst>
            </p:cNvPr>
            <p:cNvSpPr/>
            <p:nvPr/>
          </p:nvSpPr>
          <p:spPr>
            <a:xfrm flipV="1">
              <a:off x="554040" y="10735"/>
              <a:ext cx="5240240" cy="11237731"/>
            </a:xfrm>
            <a:prstGeom prst="line">
              <a:avLst/>
            </a:prstGeom>
            <a:ln w="50800" cap="flat">
              <a:solidFill>
                <a:srgbClr val="890519"/>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A7D6F1FF-AF37-12F6-22B7-D4C0C6891012}"/>
                </a:ext>
              </a:extLst>
            </p:cNvPr>
            <p:cNvSpPr/>
            <p:nvPr/>
          </p:nvSpPr>
          <p:spPr>
            <a:xfrm flipV="1">
              <a:off x="1085061" y="10735"/>
              <a:ext cx="5240240" cy="11237731"/>
            </a:xfrm>
            <a:prstGeom prst="line">
              <a:avLst/>
            </a:prstGeom>
            <a:ln w="50800" cap="flat">
              <a:solidFill>
                <a:srgbClr val="890519"/>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D61D48AE-D4C6-654D-9062-FBA40F5E4465}"/>
                </a:ext>
              </a:extLst>
            </p:cNvPr>
            <p:cNvSpPr/>
            <p:nvPr/>
          </p:nvSpPr>
          <p:spPr>
            <a:xfrm flipV="1">
              <a:off x="1616081" y="10735"/>
              <a:ext cx="5240240" cy="11237731"/>
            </a:xfrm>
            <a:prstGeom prst="line">
              <a:avLst/>
            </a:prstGeom>
            <a:ln w="50800" cap="flat">
              <a:solidFill>
                <a:srgbClr val="890519"/>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AutoShape 11">
              <a:extLst>
                <a:ext uri="{FF2B5EF4-FFF2-40B4-BE49-F238E27FC236}">
                  <a16:creationId xmlns:a16="http://schemas.microsoft.com/office/drawing/2014/main" id="{26F69374-B56E-1585-894E-F950ACE43178}"/>
                </a:ext>
              </a:extLst>
            </p:cNvPr>
            <p:cNvSpPr/>
            <p:nvPr/>
          </p:nvSpPr>
          <p:spPr>
            <a:xfrm flipV="1">
              <a:off x="2147101" y="10735"/>
              <a:ext cx="5240240" cy="11237731"/>
            </a:xfrm>
            <a:prstGeom prst="line">
              <a:avLst/>
            </a:prstGeom>
            <a:ln w="50800" cap="flat">
              <a:solidFill>
                <a:srgbClr val="890519"/>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AutoShape 12">
              <a:extLst>
                <a:ext uri="{FF2B5EF4-FFF2-40B4-BE49-F238E27FC236}">
                  <a16:creationId xmlns:a16="http://schemas.microsoft.com/office/drawing/2014/main" id="{604A6D0A-B313-61AE-BF5B-0F1144D4ADCA}"/>
                </a:ext>
              </a:extLst>
            </p:cNvPr>
            <p:cNvSpPr/>
            <p:nvPr/>
          </p:nvSpPr>
          <p:spPr>
            <a:xfrm flipV="1">
              <a:off x="2678121" y="10735"/>
              <a:ext cx="5240240" cy="11237731"/>
            </a:xfrm>
            <a:prstGeom prst="line">
              <a:avLst/>
            </a:prstGeom>
            <a:ln w="50800" cap="flat">
              <a:solidFill>
                <a:srgbClr val="890519"/>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AutoShape 13">
              <a:extLst>
                <a:ext uri="{FF2B5EF4-FFF2-40B4-BE49-F238E27FC236}">
                  <a16:creationId xmlns:a16="http://schemas.microsoft.com/office/drawing/2014/main" id="{00C519E5-5DE3-49B1-86FF-60E00708392F}"/>
                </a:ext>
              </a:extLst>
            </p:cNvPr>
            <p:cNvSpPr/>
            <p:nvPr/>
          </p:nvSpPr>
          <p:spPr>
            <a:xfrm flipV="1">
              <a:off x="3209142" y="10735"/>
              <a:ext cx="5240240" cy="11237731"/>
            </a:xfrm>
            <a:prstGeom prst="line">
              <a:avLst/>
            </a:prstGeom>
            <a:ln w="50800" cap="flat">
              <a:solidFill>
                <a:srgbClr val="890519"/>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AutoShape 14">
              <a:extLst>
                <a:ext uri="{FF2B5EF4-FFF2-40B4-BE49-F238E27FC236}">
                  <a16:creationId xmlns:a16="http://schemas.microsoft.com/office/drawing/2014/main" id="{EB35ABDF-D195-58BC-9378-ACC282B24E4D}"/>
                </a:ext>
              </a:extLst>
            </p:cNvPr>
            <p:cNvSpPr/>
            <p:nvPr/>
          </p:nvSpPr>
          <p:spPr>
            <a:xfrm flipV="1">
              <a:off x="3740162" y="10735"/>
              <a:ext cx="5240240" cy="11237731"/>
            </a:xfrm>
            <a:prstGeom prst="line">
              <a:avLst/>
            </a:prstGeom>
            <a:ln w="50800" cap="flat">
              <a:solidFill>
                <a:srgbClr val="890519"/>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AutoShape 15">
              <a:extLst>
                <a:ext uri="{FF2B5EF4-FFF2-40B4-BE49-F238E27FC236}">
                  <a16:creationId xmlns:a16="http://schemas.microsoft.com/office/drawing/2014/main" id="{B5F835C2-58B2-F2E9-6921-DD2767854B15}"/>
                </a:ext>
              </a:extLst>
            </p:cNvPr>
            <p:cNvSpPr/>
            <p:nvPr/>
          </p:nvSpPr>
          <p:spPr>
            <a:xfrm flipV="1">
              <a:off x="4271182" y="10735"/>
              <a:ext cx="5240240" cy="11237731"/>
            </a:xfrm>
            <a:prstGeom prst="line">
              <a:avLst/>
            </a:prstGeom>
            <a:ln w="50800" cap="flat">
              <a:solidFill>
                <a:srgbClr val="890519"/>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AutoShape 16">
              <a:extLst>
                <a:ext uri="{FF2B5EF4-FFF2-40B4-BE49-F238E27FC236}">
                  <a16:creationId xmlns:a16="http://schemas.microsoft.com/office/drawing/2014/main" id="{4CEBC532-5CFD-3183-854A-21953459B433}"/>
                </a:ext>
              </a:extLst>
            </p:cNvPr>
            <p:cNvSpPr/>
            <p:nvPr/>
          </p:nvSpPr>
          <p:spPr>
            <a:xfrm flipV="1">
              <a:off x="4802202" y="10735"/>
              <a:ext cx="5240240" cy="11237731"/>
            </a:xfrm>
            <a:prstGeom prst="line">
              <a:avLst/>
            </a:prstGeom>
            <a:ln w="50800" cap="flat">
              <a:solidFill>
                <a:srgbClr val="890519"/>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TextBox 18">
            <a:extLst>
              <a:ext uri="{FF2B5EF4-FFF2-40B4-BE49-F238E27FC236}">
                <a16:creationId xmlns:a16="http://schemas.microsoft.com/office/drawing/2014/main" id="{7D472336-CE15-50A3-0AEC-B4650F46175F}"/>
              </a:ext>
            </a:extLst>
          </p:cNvPr>
          <p:cNvSpPr txBox="1"/>
          <p:nvPr/>
        </p:nvSpPr>
        <p:spPr>
          <a:xfrm>
            <a:off x="1676400" y="1394825"/>
            <a:ext cx="15567198" cy="1073114"/>
          </a:xfrm>
          <a:prstGeom prst="rect">
            <a:avLst/>
          </a:prstGeom>
        </p:spPr>
        <p:txBody>
          <a:bodyPr wrap="square" lIns="0" tIns="0" rIns="0" bIns="0" rtlCol="0" anchor="t">
            <a:spAutoFit/>
          </a:bodyPr>
          <a:lstStyle/>
          <a:p>
            <a:pPr marL="0" marR="0" lvl="0" indent="0" algn="l" defTabSz="914400" rtl="0" eaLnBrk="1" fontAlgn="auto" latinLnBrk="0" hangingPunct="1">
              <a:lnSpc>
                <a:spcPts val="8250"/>
              </a:lnSpc>
              <a:spcBef>
                <a:spcPts val="0"/>
              </a:spcBef>
              <a:spcAft>
                <a:spcPts val="0"/>
              </a:spcAft>
              <a:buClrTx/>
              <a:buSzTx/>
              <a:buFontTx/>
              <a:buNone/>
              <a:tabLst/>
              <a:defRPr/>
            </a:pPr>
            <a:r>
              <a:rPr kumimoji="0" lang="en-US" sz="7500" b="1" i="0" u="none" strike="noStrike" kern="1200" cap="none" spc="0" normalizeH="0" baseline="0" noProof="0" dirty="0">
                <a:ln>
                  <a:noFill/>
                </a:ln>
                <a:solidFill>
                  <a:srgbClr val="890519"/>
                </a:solidFill>
                <a:effectLst/>
                <a:uLnTx/>
                <a:uFillTx/>
                <a:latin typeface="DM Sans Bold"/>
                <a:ea typeface="DM Sans Bold"/>
                <a:cs typeface="DM Sans Bold"/>
                <a:sym typeface="DM Sans Bold"/>
              </a:rPr>
              <a:t>Hostile Environment Scenario 2</a:t>
            </a:r>
          </a:p>
        </p:txBody>
      </p:sp>
      <p:sp>
        <p:nvSpPr>
          <p:cNvPr id="20" name="TextBox 19">
            <a:extLst>
              <a:ext uri="{FF2B5EF4-FFF2-40B4-BE49-F238E27FC236}">
                <a16:creationId xmlns:a16="http://schemas.microsoft.com/office/drawing/2014/main" id="{8D095443-8A2D-745C-1755-504820F8F9E2}"/>
              </a:ext>
            </a:extLst>
          </p:cNvPr>
          <p:cNvSpPr txBox="1"/>
          <p:nvPr/>
        </p:nvSpPr>
        <p:spPr>
          <a:xfrm>
            <a:off x="2268014" y="2972072"/>
            <a:ext cx="13474374" cy="47089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prstClr val="black"/>
                </a:solidFill>
                <a:effectLst/>
                <a:uLnTx/>
                <a:uFillTx/>
                <a:latin typeface="Calibri"/>
                <a:ea typeface="+mn-ea"/>
                <a:cs typeface="+mn-cs"/>
              </a:rPr>
              <a:t>Student Sam actively supports a prominent political candidate who has been accused of sexually harassing campaign staffers. Student Max files a complaint against Sam, alleging that Sam’s political support of the candidate has caused a sexually hostile environment on campus.</a:t>
            </a:r>
          </a:p>
        </p:txBody>
      </p:sp>
    </p:spTree>
    <p:extLst>
      <p:ext uri="{BB962C8B-B14F-4D97-AF65-F5344CB8AC3E}">
        <p14:creationId xmlns:p14="http://schemas.microsoft.com/office/powerpoint/2010/main" val="1873584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84250-3FBB-8D15-D267-A90425B2638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A628258-EA23-DD99-E1EF-3D06146710CE}"/>
              </a:ext>
            </a:extLst>
          </p:cNvPr>
          <p:cNvGrpSpPr/>
          <p:nvPr/>
        </p:nvGrpSpPr>
        <p:grpSpPr>
          <a:xfrm>
            <a:off x="1028700" y="1028700"/>
            <a:ext cx="16230600" cy="8229600"/>
            <a:chOff x="0" y="0"/>
            <a:chExt cx="4274726" cy="2167467"/>
          </a:xfrm>
        </p:grpSpPr>
        <p:sp>
          <p:nvSpPr>
            <p:cNvPr id="3" name="Freeform 3">
              <a:extLst>
                <a:ext uri="{FF2B5EF4-FFF2-40B4-BE49-F238E27FC236}">
                  <a16:creationId xmlns:a16="http://schemas.microsoft.com/office/drawing/2014/main" id="{1615FF81-2BC8-5A97-E17A-AA086848A829}"/>
                </a:ext>
              </a:extLst>
            </p:cNvPr>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F3F3F3"/>
            </a:solidFill>
          </p:spPr>
          <p:txBody>
            <a:bodyPr/>
            <a:lstStyle/>
            <a:p>
              <a:endParaRPr lang="en-US" dirty="0"/>
            </a:p>
          </p:txBody>
        </p:sp>
        <p:sp>
          <p:nvSpPr>
            <p:cNvPr id="4" name="TextBox 4">
              <a:extLst>
                <a:ext uri="{FF2B5EF4-FFF2-40B4-BE49-F238E27FC236}">
                  <a16:creationId xmlns:a16="http://schemas.microsoft.com/office/drawing/2014/main" id="{D076272B-A798-DD99-E666-60E177F09CAA}"/>
                </a:ext>
              </a:extLst>
            </p:cNvPr>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a:extLst>
              <a:ext uri="{FF2B5EF4-FFF2-40B4-BE49-F238E27FC236}">
                <a16:creationId xmlns:a16="http://schemas.microsoft.com/office/drawing/2014/main" id="{0D9E0BDB-BC03-AB2B-E1C5-BF84D06B674D}"/>
              </a:ext>
            </a:extLst>
          </p:cNvPr>
          <p:cNvGrpSpPr/>
          <p:nvPr/>
        </p:nvGrpSpPr>
        <p:grpSpPr>
          <a:xfrm>
            <a:off x="15035874" y="3861150"/>
            <a:ext cx="7549097" cy="8444400"/>
            <a:chOff x="0" y="0"/>
            <a:chExt cx="10065462" cy="11259200"/>
          </a:xfrm>
        </p:grpSpPr>
        <p:sp>
          <p:nvSpPr>
            <p:cNvPr id="7" name="AutoShape 7">
              <a:extLst>
                <a:ext uri="{FF2B5EF4-FFF2-40B4-BE49-F238E27FC236}">
                  <a16:creationId xmlns:a16="http://schemas.microsoft.com/office/drawing/2014/main" id="{B2C9D38A-F92E-4D6B-0B06-81C4BFCCE918}"/>
                </a:ext>
              </a:extLst>
            </p:cNvPr>
            <p:cNvSpPr/>
            <p:nvPr/>
          </p:nvSpPr>
          <p:spPr>
            <a:xfrm flipV="1">
              <a:off x="23020" y="10735"/>
              <a:ext cx="5240240" cy="11237731"/>
            </a:xfrm>
            <a:prstGeom prst="line">
              <a:avLst/>
            </a:prstGeom>
            <a:ln w="50800" cap="flat">
              <a:solidFill>
                <a:srgbClr val="890519"/>
              </a:solidFill>
              <a:prstDash val="solid"/>
              <a:headEnd type="none" w="sm" len="sm"/>
              <a:tailEnd type="none" w="sm" len="sm"/>
            </a:ln>
          </p:spPr>
          <p:txBody>
            <a:bodyPr/>
            <a:lstStyle/>
            <a:p>
              <a:endParaRPr lang="en-US"/>
            </a:p>
          </p:txBody>
        </p:sp>
        <p:sp>
          <p:nvSpPr>
            <p:cNvPr id="8" name="AutoShape 8">
              <a:extLst>
                <a:ext uri="{FF2B5EF4-FFF2-40B4-BE49-F238E27FC236}">
                  <a16:creationId xmlns:a16="http://schemas.microsoft.com/office/drawing/2014/main" id="{1B670EB6-3F11-13A5-F672-5C3FADFCC9B4}"/>
                </a:ext>
              </a:extLst>
            </p:cNvPr>
            <p:cNvSpPr/>
            <p:nvPr/>
          </p:nvSpPr>
          <p:spPr>
            <a:xfrm flipV="1">
              <a:off x="554040" y="10735"/>
              <a:ext cx="5240240" cy="11237731"/>
            </a:xfrm>
            <a:prstGeom prst="line">
              <a:avLst/>
            </a:prstGeom>
            <a:ln w="50800" cap="flat">
              <a:solidFill>
                <a:srgbClr val="890519"/>
              </a:solidFill>
              <a:prstDash val="solid"/>
              <a:headEnd type="none" w="sm" len="sm"/>
              <a:tailEnd type="none" w="sm" len="sm"/>
            </a:ln>
          </p:spPr>
          <p:txBody>
            <a:bodyPr/>
            <a:lstStyle/>
            <a:p>
              <a:endParaRPr lang="en-US"/>
            </a:p>
          </p:txBody>
        </p:sp>
        <p:sp>
          <p:nvSpPr>
            <p:cNvPr id="9" name="AutoShape 9">
              <a:extLst>
                <a:ext uri="{FF2B5EF4-FFF2-40B4-BE49-F238E27FC236}">
                  <a16:creationId xmlns:a16="http://schemas.microsoft.com/office/drawing/2014/main" id="{E15B423D-DC77-CE24-EA98-3F9334EA2405}"/>
                </a:ext>
              </a:extLst>
            </p:cNvPr>
            <p:cNvSpPr/>
            <p:nvPr/>
          </p:nvSpPr>
          <p:spPr>
            <a:xfrm flipV="1">
              <a:off x="1085061" y="10735"/>
              <a:ext cx="5240240" cy="11237731"/>
            </a:xfrm>
            <a:prstGeom prst="line">
              <a:avLst/>
            </a:prstGeom>
            <a:ln w="50800" cap="flat">
              <a:solidFill>
                <a:srgbClr val="890519"/>
              </a:solidFill>
              <a:prstDash val="solid"/>
              <a:headEnd type="none" w="sm" len="sm"/>
              <a:tailEnd type="none" w="sm" len="sm"/>
            </a:ln>
          </p:spPr>
          <p:txBody>
            <a:bodyPr/>
            <a:lstStyle/>
            <a:p>
              <a:endParaRPr lang="en-US"/>
            </a:p>
          </p:txBody>
        </p:sp>
        <p:sp>
          <p:nvSpPr>
            <p:cNvPr id="10" name="AutoShape 10">
              <a:extLst>
                <a:ext uri="{FF2B5EF4-FFF2-40B4-BE49-F238E27FC236}">
                  <a16:creationId xmlns:a16="http://schemas.microsoft.com/office/drawing/2014/main" id="{2D512B35-4FE3-A067-959F-2C08EF73CFF8}"/>
                </a:ext>
              </a:extLst>
            </p:cNvPr>
            <p:cNvSpPr/>
            <p:nvPr/>
          </p:nvSpPr>
          <p:spPr>
            <a:xfrm flipV="1">
              <a:off x="1616081" y="10735"/>
              <a:ext cx="5240240" cy="11237731"/>
            </a:xfrm>
            <a:prstGeom prst="line">
              <a:avLst/>
            </a:prstGeom>
            <a:ln w="50800" cap="flat">
              <a:solidFill>
                <a:srgbClr val="890519"/>
              </a:solidFill>
              <a:prstDash val="solid"/>
              <a:headEnd type="none" w="sm" len="sm"/>
              <a:tailEnd type="none" w="sm" len="sm"/>
            </a:ln>
          </p:spPr>
          <p:txBody>
            <a:bodyPr/>
            <a:lstStyle/>
            <a:p>
              <a:endParaRPr lang="en-US"/>
            </a:p>
          </p:txBody>
        </p:sp>
        <p:sp>
          <p:nvSpPr>
            <p:cNvPr id="11" name="AutoShape 11">
              <a:extLst>
                <a:ext uri="{FF2B5EF4-FFF2-40B4-BE49-F238E27FC236}">
                  <a16:creationId xmlns:a16="http://schemas.microsoft.com/office/drawing/2014/main" id="{4A6B3371-EDE0-E55B-D7AC-4EC55CD41413}"/>
                </a:ext>
              </a:extLst>
            </p:cNvPr>
            <p:cNvSpPr/>
            <p:nvPr/>
          </p:nvSpPr>
          <p:spPr>
            <a:xfrm flipV="1">
              <a:off x="2147101" y="10735"/>
              <a:ext cx="5240240" cy="11237731"/>
            </a:xfrm>
            <a:prstGeom prst="line">
              <a:avLst/>
            </a:prstGeom>
            <a:ln w="50800" cap="flat">
              <a:solidFill>
                <a:srgbClr val="890519"/>
              </a:solidFill>
              <a:prstDash val="solid"/>
              <a:headEnd type="none" w="sm" len="sm"/>
              <a:tailEnd type="none" w="sm" len="sm"/>
            </a:ln>
          </p:spPr>
          <p:txBody>
            <a:bodyPr/>
            <a:lstStyle/>
            <a:p>
              <a:endParaRPr lang="en-US"/>
            </a:p>
          </p:txBody>
        </p:sp>
        <p:sp>
          <p:nvSpPr>
            <p:cNvPr id="12" name="AutoShape 12">
              <a:extLst>
                <a:ext uri="{FF2B5EF4-FFF2-40B4-BE49-F238E27FC236}">
                  <a16:creationId xmlns:a16="http://schemas.microsoft.com/office/drawing/2014/main" id="{5CC23BD9-AAD2-7579-13A8-1AB12AB244BD}"/>
                </a:ext>
              </a:extLst>
            </p:cNvPr>
            <p:cNvSpPr/>
            <p:nvPr/>
          </p:nvSpPr>
          <p:spPr>
            <a:xfrm flipV="1">
              <a:off x="2678121" y="10735"/>
              <a:ext cx="5240240" cy="11237731"/>
            </a:xfrm>
            <a:prstGeom prst="line">
              <a:avLst/>
            </a:prstGeom>
            <a:ln w="50800" cap="flat">
              <a:solidFill>
                <a:srgbClr val="890519"/>
              </a:solidFill>
              <a:prstDash val="solid"/>
              <a:headEnd type="none" w="sm" len="sm"/>
              <a:tailEnd type="none" w="sm" len="sm"/>
            </a:ln>
          </p:spPr>
          <p:txBody>
            <a:bodyPr/>
            <a:lstStyle/>
            <a:p>
              <a:endParaRPr lang="en-US"/>
            </a:p>
          </p:txBody>
        </p:sp>
        <p:sp>
          <p:nvSpPr>
            <p:cNvPr id="13" name="AutoShape 13">
              <a:extLst>
                <a:ext uri="{FF2B5EF4-FFF2-40B4-BE49-F238E27FC236}">
                  <a16:creationId xmlns:a16="http://schemas.microsoft.com/office/drawing/2014/main" id="{91F514FF-F83E-FED0-CDE2-5FE5620CE6F8}"/>
                </a:ext>
              </a:extLst>
            </p:cNvPr>
            <p:cNvSpPr/>
            <p:nvPr/>
          </p:nvSpPr>
          <p:spPr>
            <a:xfrm flipV="1">
              <a:off x="3209142" y="10735"/>
              <a:ext cx="5240240" cy="11237731"/>
            </a:xfrm>
            <a:prstGeom prst="line">
              <a:avLst/>
            </a:prstGeom>
            <a:ln w="50800" cap="flat">
              <a:solidFill>
                <a:srgbClr val="890519"/>
              </a:solidFill>
              <a:prstDash val="solid"/>
              <a:headEnd type="none" w="sm" len="sm"/>
              <a:tailEnd type="none" w="sm" len="sm"/>
            </a:ln>
          </p:spPr>
          <p:txBody>
            <a:bodyPr/>
            <a:lstStyle/>
            <a:p>
              <a:endParaRPr lang="en-US"/>
            </a:p>
          </p:txBody>
        </p:sp>
        <p:sp>
          <p:nvSpPr>
            <p:cNvPr id="14" name="AutoShape 14">
              <a:extLst>
                <a:ext uri="{FF2B5EF4-FFF2-40B4-BE49-F238E27FC236}">
                  <a16:creationId xmlns:a16="http://schemas.microsoft.com/office/drawing/2014/main" id="{E07A6171-2688-E747-3F3B-DF7E473A81F6}"/>
                </a:ext>
              </a:extLst>
            </p:cNvPr>
            <p:cNvSpPr/>
            <p:nvPr/>
          </p:nvSpPr>
          <p:spPr>
            <a:xfrm flipV="1">
              <a:off x="3740162" y="10735"/>
              <a:ext cx="5240240" cy="11237731"/>
            </a:xfrm>
            <a:prstGeom prst="line">
              <a:avLst/>
            </a:prstGeom>
            <a:ln w="50800" cap="flat">
              <a:solidFill>
                <a:srgbClr val="890519"/>
              </a:solidFill>
              <a:prstDash val="solid"/>
              <a:headEnd type="none" w="sm" len="sm"/>
              <a:tailEnd type="none" w="sm" len="sm"/>
            </a:ln>
          </p:spPr>
          <p:txBody>
            <a:bodyPr/>
            <a:lstStyle/>
            <a:p>
              <a:endParaRPr lang="en-US"/>
            </a:p>
          </p:txBody>
        </p:sp>
        <p:sp>
          <p:nvSpPr>
            <p:cNvPr id="15" name="AutoShape 15">
              <a:extLst>
                <a:ext uri="{FF2B5EF4-FFF2-40B4-BE49-F238E27FC236}">
                  <a16:creationId xmlns:a16="http://schemas.microsoft.com/office/drawing/2014/main" id="{FE4D6BF4-0216-6E7F-25FD-5F7A4607FF33}"/>
                </a:ext>
              </a:extLst>
            </p:cNvPr>
            <p:cNvSpPr/>
            <p:nvPr/>
          </p:nvSpPr>
          <p:spPr>
            <a:xfrm flipV="1">
              <a:off x="4271182" y="10735"/>
              <a:ext cx="5240240" cy="11237731"/>
            </a:xfrm>
            <a:prstGeom prst="line">
              <a:avLst/>
            </a:prstGeom>
            <a:ln w="50800" cap="flat">
              <a:solidFill>
                <a:srgbClr val="890519"/>
              </a:solidFill>
              <a:prstDash val="solid"/>
              <a:headEnd type="none" w="sm" len="sm"/>
              <a:tailEnd type="none" w="sm" len="sm"/>
            </a:ln>
          </p:spPr>
          <p:txBody>
            <a:bodyPr/>
            <a:lstStyle/>
            <a:p>
              <a:endParaRPr lang="en-US"/>
            </a:p>
          </p:txBody>
        </p:sp>
        <p:sp>
          <p:nvSpPr>
            <p:cNvPr id="16" name="AutoShape 16">
              <a:extLst>
                <a:ext uri="{FF2B5EF4-FFF2-40B4-BE49-F238E27FC236}">
                  <a16:creationId xmlns:a16="http://schemas.microsoft.com/office/drawing/2014/main" id="{2BF8333A-4568-E648-1F42-563C5ED35FDB}"/>
                </a:ext>
              </a:extLst>
            </p:cNvPr>
            <p:cNvSpPr/>
            <p:nvPr/>
          </p:nvSpPr>
          <p:spPr>
            <a:xfrm flipV="1">
              <a:off x="4802202" y="10735"/>
              <a:ext cx="5240240" cy="11237731"/>
            </a:xfrm>
            <a:prstGeom prst="line">
              <a:avLst/>
            </a:prstGeom>
            <a:ln w="50800" cap="flat">
              <a:solidFill>
                <a:srgbClr val="890519"/>
              </a:solidFill>
              <a:prstDash val="solid"/>
              <a:headEnd type="none" w="sm" len="sm"/>
              <a:tailEnd type="none" w="sm" len="sm"/>
            </a:ln>
          </p:spPr>
          <p:txBody>
            <a:bodyPr/>
            <a:lstStyle/>
            <a:p>
              <a:endParaRPr lang="en-US"/>
            </a:p>
          </p:txBody>
        </p:sp>
      </p:grpSp>
      <p:sp>
        <p:nvSpPr>
          <p:cNvPr id="18" name="TextBox 18">
            <a:extLst>
              <a:ext uri="{FF2B5EF4-FFF2-40B4-BE49-F238E27FC236}">
                <a16:creationId xmlns:a16="http://schemas.microsoft.com/office/drawing/2014/main" id="{85F27F39-D033-E6F1-A85D-E9902A1065A3}"/>
              </a:ext>
            </a:extLst>
          </p:cNvPr>
          <p:cNvSpPr txBox="1"/>
          <p:nvPr/>
        </p:nvSpPr>
        <p:spPr>
          <a:xfrm>
            <a:off x="1790700" y="1866900"/>
            <a:ext cx="7065695" cy="1066808"/>
          </a:xfrm>
          <a:prstGeom prst="rect">
            <a:avLst/>
          </a:prstGeom>
        </p:spPr>
        <p:txBody>
          <a:bodyPr lIns="0" tIns="0" rIns="0" bIns="0" rtlCol="0" anchor="t">
            <a:spAutoFit/>
          </a:bodyPr>
          <a:lstStyle/>
          <a:p>
            <a:pPr algn="l">
              <a:lnSpc>
                <a:spcPts val="8250"/>
              </a:lnSpc>
            </a:pPr>
            <a:r>
              <a:rPr lang="en-US" sz="7500" b="1" dirty="0">
                <a:solidFill>
                  <a:srgbClr val="890519"/>
                </a:solidFill>
                <a:latin typeface="DM Sans Bold"/>
                <a:ea typeface="DM Sans Bold"/>
                <a:cs typeface="DM Sans Bold"/>
                <a:sym typeface="DM Sans Bold"/>
              </a:rPr>
              <a:t>Title IX Defined</a:t>
            </a:r>
          </a:p>
        </p:txBody>
      </p:sp>
      <p:sp>
        <p:nvSpPr>
          <p:cNvPr id="20" name="TextBox 19">
            <a:extLst>
              <a:ext uri="{FF2B5EF4-FFF2-40B4-BE49-F238E27FC236}">
                <a16:creationId xmlns:a16="http://schemas.microsoft.com/office/drawing/2014/main" id="{A8E8A64D-E0AF-9AF1-B13D-5FE28D7FDFBD}"/>
              </a:ext>
            </a:extLst>
          </p:cNvPr>
          <p:cNvSpPr txBox="1"/>
          <p:nvPr/>
        </p:nvSpPr>
        <p:spPr>
          <a:xfrm>
            <a:off x="2574428" y="3610900"/>
            <a:ext cx="13474374" cy="3939540"/>
          </a:xfrm>
          <a:prstGeom prst="rect">
            <a:avLst/>
          </a:prstGeom>
          <a:noFill/>
        </p:spPr>
        <p:txBody>
          <a:bodyPr wrap="square">
            <a:spAutoFit/>
          </a:bodyPr>
          <a:lstStyle/>
          <a:p>
            <a:pPr marL="0" indent="0" algn="ctr">
              <a:buNone/>
            </a:pPr>
            <a:r>
              <a:rPr lang="en-US" i="1" dirty="0">
                <a:solidFill>
                  <a:srgbClr val="002060"/>
                </a:solidFill>
                <a:highlight>
                  <a:srgbClr val="FFFFFF"/>
                </a:highlight>
                <a:latin typeface="mislab-std"/>
              </a:rPr>
              <a:t>"</a:t>
            </a:r>
            <a:r>
              <a:rPr lang="en-US" sz="5000" b="1" i="1" dirty="0">
                <a:highlight>
                  <a:srgbClr val="FFFFFF"/>
                </a:highlight>
                <a:latin typeface="mislab-std"/>
              </a:rPr>
              <a:t>No person in the United States shall, on the basis of sex, be excluded from participation in, be denied the benefits of, or be subjected to discrimination under any education program or activity receiving Federal financial assistance." </a:t>
            </a:r>
          </a:p>
        </p:txBody>
      </p:sp>
    </p:spTree>
    <p:extLst>
      <p:ext uri="{BB962C8B-B14F-4D97-AF65-F5344CB8AC3E}">
        <p14:creationId xmlns:p14="http://schemas.microsoft.com/office/powerpoint/2010/main" val="13248277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045F9-5519-8DAC-7DF1-A00B22AE924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56B9975-B8D4-73D8-9D6F-B075EA71AE52}"/>
              </a:ext>
            </a:extLst>
          </p:cNvPr>
          <p:cNvGrpSpPr/>
          <p:nvPr/>
        </p:nvGrpSpPr>
        <p:grpSpPr>
          <a:xfrm>
            <a:off x="1012998" y="1028700"/>
            <a:ext cx="16230600" cy="8229600"/>
            <a:chOff x="0" y="0"/>
            <a:chExt cx="4274726" cy="2167467"/>
          </a:xfrm>
        </p:grpSpPr>
        <p:sp>
          <p:nvSpPr>
            <p:cNvPr id="3" name="Freeform 3">
              <a:extLst>
                <a:ext uri="{FF2B5EF4-FFF2-40B4-BE49-F238E27FC236}">
                  <a16:creationId xmlns:a16="http://schemas.microsoft.com/office/drawing/2014/main" id="{16DCB05F-A3C9-DBE5-40EB-2CF2EB6B71C7}"/>
                </a:ext>
              </a:extLst>
            </p:cNvPr>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F3F3F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E8A99A22-0D0F-7689-4A2F-28615CD9CF63}"/>
                </a:ext>
              </a:extLst>
            </p:cNvPr>
            <p:cNvSpPr txBox="1"/>
            <p:nvPr/>
          </p:nvSpPr>
          <p:spPr>
            <a:xfrm>
              <a:off x="0" y="-38100"/>
              <a:ext cx="4274726" cy="22055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a:extLst>
              <a:ext uri="{FF2B5EF4-FFF2-40B4-BE49-F238E27FC236}">
                <a16:creationId xmlns:a16="http://schemas.microsoft.com/office/drawing/2014/main" id="{7E93ED42-4CAD-C772-8C84-D3BCE7C188DD}"/>
              </a:ext>
            </a:extLst>
          </p:cNvPr>
          <p:cNvGrpSpPr/>
          <p:nvPr/>
        </p:nvGrpSpPr>
        <p:grpSpPr>
          <a:xfrm>
            <a:off x="15035874" y="3861150"/>
            <a:ext cx="7549097" cy="8444400"/>
            <a:chOff x="0" y="0"/>
            <a:chExt cx="10065462" cy="11259200"/>
          </a:xfrm>
        </p:grpSpPr>
        <p:sp>
          <p:nvSpPr>
            <p:cNvPr id="7" name="AutoShape 7">
              <a:extLst>
                <a:ext uri="{FF2B5EF4-FFF2-40B4-BE49-F238E27FC236}">
                  <a16:creationId xmlns:a16="http://schemas.microsoft.com/office/drawing/2014/main" id="{92D73A15-AC1F-37B1-420B-274FB9E02D2F}"/>
                </a:ext>
              </a:extLst>
            </p:cNvPr>
            <p:cNvSpPr/>
            <p:nvPr/>
          </p:nvSpPr>
          <p:spPr>
            <a:xfrm flipV="1">
              <a:off x="23020" y="10735"/>
              <a:ext cx="5240240" cy="11237731"/>
            </a:xfrm>
            <a:prstGeom prst="line">
              <a:avLst/>
            </a:prstGeom>
            <a:ln w="50800" cap="flat">
              <a:solidFill>
                <a:srgbClr val="890519"/>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AutoShape 8">
              <a:extLst>
                <a:ext uri="{FF2B5EF4-FFF2-40B4-BE49-F238E27FC236}">
                  <a16:creationId xmlns:a16="http://schemas.microsoft.com/office/drawing/2014/main" id="{85593D7D-3AC6-80AD-C40D-8F33A034DBD3}"/>
                </a:ext>
              </a:extLst>
            </p:cNvPr>
            <p:cNvSpPr/>
            <p:nvPr/>
          </p:nvSpPr>
          <p:spPr>
            <a:xfrm flipV="1">
              <a:off x="554040" y="10735"/>
              <a:ext cx="5240240" cy="11237731"/>
            </a:xfrm>
            <a:prstGeom prst="line">
              <a:avLst/>
            </a:prstGeom>
            <a:ln w="50800" cap="flat">
              <a:solidFill>
                <a:srgbClr val="890519"/>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7173091C-1800-E499-6E14-6C5D6C17872E}"/>
                </a:ext>
              </a:extLst>
            </p:cNvPr>
            <p:cNvSpPr/>
            <p:nvPr/>
          </p:nvSpPr>
          <p:spPr>
            <a:xfrm flipV="1">
              <a:off x="1085061" y="10735"/>
              <a:ext cx="5240240" cy="11237731"/>
            </a:xfrm>
            <a:prstGeom prst="line">
              <a:avLst/>
            </a:prstGeom>
            <a:ln w="50800" cap="flat">
              <a:solidFill>
                <a:srgbClr val="890519"/>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BAFBCDA5-4BA8-2AEE-773A-8AA2CF8370A8}"/>
                </a:ext>
              </a:extLst>
            </p:cNvPr>
            <p:cNvSpPr/>
            <p:nvPr/>
          </p:nvSpPr>
          <p:spPr>
            <a:xfrm flipV="1">
              <a:off x="1616081" y="10735"/>
              <a:ext cx="5240240" cy="11237731"/>
            </a:xfrm>
            <a:prstGeom prst="line">
              <a:avLst/>
            </a:prstGeom>
            <a:ln w="50800" cap="flat">
              <a:solidFill>
                <a:srgbClr val="890519"/>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AutoShape 11">
              <a:extLst>
                <a:ext uri="{FF2B5EF4-FFF2-40B4-BE49-F238E27FC236}">
                  <a16:creationId xmlns:a16="http://schemas.microsoft.com/office/drawing/2014/main" id="{E7287140-6FF9-AA0E-9EB2-C0F29DC54B0E}"/>
                </a:ext>
              </a:extLst>
            </p:cNvPr>
            <p:cNvSpPr/>
            <p:nvPr/>
          </p:nvSpPr>
          <p:spPr>
            <a:xfrm flipV="1">
              <a:off x="2147101" y="10735"/>
              <a:ext cx="5240240" cy="11237731"/>
            </a:xfrm>
            <a:prstGeom prst="line">
              <a:avLst/>
            </a:prstGeom>
            <a:ln w="50800" cap="flat">
              <a:solidFill>
                <a:srgbClr val="890519"/>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AutoShape 12">
              <a:extLst>
                <a:ext uri="{FF2B5EF4-FFF2-40B4-BE49-F238E27FC236}">
                  <a16:creationId xmlns:a16="http://schemas.microsoft.com/office/drawing/2014/main" id="{2CB709D7-79B2-2984-0233-9226641B1CED}"/>
                </a:ext>
              </a:extLst>
            </p:cNvPr>
            <p:cNvSpPr/>
            <p:nvPr/>
          </p:nvSpPr>
          <p:spPr>
            <a:xfrm flipV="1">
              <a:off x="2678121" y="10735"/>
              <a:ext cx="5240240" cy="11237731"/>
            </a:xfrm>
            <a:prstGeom prst="line">
              <a:avLst/>
            </a:prstGeom>
            <a:ln w="50800" cap="flat">
              <a:solidFill>
                <a:srgbClr val="890519"/>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AutoShape 13">
              <a:extLst>
                <a:ext uri="{FF2B5EF4-FFF2-40B4-BE49-F238E27FC236}">
                  <a16:creationId xmlns:a16="http://schemas.microsoft.com/office/drawing/2014/main" id="{F8162413-C143-BC6B-476F-6804FA8EB6D1}"/>
                </a:ext>
              </a:extLst>
            </p:cNvPr>
            <p:cNvSpPr/>
            <p:nvPr/>
          </p:nvSpPr>
          <p:spPr>
            <a:xfrm flipV="1">
              <a:off x="3209142" y="10735"/>
              <a:ext cx="5240240" cy="11237731"/>
            </a:xfrm>
            <a:prstGeom prst="line">
              <a:avLst/>
            </a:prstGeom>
            <a:ln w="50800" cap="flat">
              <a:solidFill>
                <a:srgbClr val="890519"/>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AutoShape 14">
              <a:extLst>
                <a:ext uri="{FF2B5EF4-FFF2-40B4-BE49-F238E27FC236}">
                  <a16:creationId xmlns:a16="http://schemas.microsoft.com/office/drawing/2014/main" id="{CB497459-8E91-2B1B-4AAB-8CAC228B3691}"/>
                </a:ext>
              </a:extLst>
            </p:cNvPr>
            <p:cNvSpPr/>
            <p:nvPr/>
          </p:nvSpPr>
          <p:spPr>
            <a:xfrm flipV="1">
              <a:off x="3740162" y="10735"/>
              <a:ext cx="5240240" cy="11237731"/>
            </a:xfrm>
            <a:prstGeom prst="line">
              <a:avLst/>
            </a:prstGeom>
            <a:ln w="50800" cap="flat">
              <a:solidFill>
                <a:srgbClr val="890519"/>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AutoShape 15">
              <a:extLst>
                <a:ext uri="{FF2B5EF4-FFF2-40B4-BE49-F238E27FC236}">
                  <a16:creationId xmlns:a16="http://schemas.microsoft.com/office/drawing/2014/main" id="{4A3D6A97-189F-D0A6-48CE-4E697BB7C527}"/>
                </a:ext>
              </a:extLst>
            </p:cNvPr>
            <p:cNvSpPr/>
            <p:nvPr/>
          </p:nvSpPr>
          <p:spPr>
            <a:xfrm flipV="1">
              <a:off x="4271182" y="10735"/>
              <a:ext cx="5240240" cy="11237731"/>
            </a:xfrm>
            <a:prstGeom prst="line">
              <a:avLst/>
            </a:prstGeom>
            <a:ln w="50800" cap="flat">
              <a:solidFill>
                <a:srgbClr val="890519"/>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AutoShape 16">
              <a:extLst>
                <a:ext uri="{FF2B5EF4-FFF2-40B4-BE49-F238E27FC236}">
                  <a16:creationId xmlns:a16="http://schemas.microsoft.com/office/drawing/2014/main" id="{A07B51B6-3366-67A8-29CB-73E15CA97FD8}"/>
                </a:ext>
              </a:extLst>
            </p:cNvPr>
            <p:cNvSpPr/>
            <p:nvPr/>
          </p:nvSpPr>
          <p:spPr>
            <a:xfrm flipV="1">
              <a:off x="4802202" y="10735"/>
              <a:ext cx="5240240" cy="11237731"/>
            </a:xfrm>
            <a:prstGeom prst="line">
              <a:avLst/>
            </a:prstGeom>
            <a:ln w="50800" cap="flat">
              <a:solidFill>
                <a:srgbClr val="890519"/>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TextBox 18">
            <a:extLst>
              <a:ext uri="{FF2B5EF4-FFF2-40B4-BE49-F238E27FC236}">
                <a16:creationId xmlns:a16="http://schemas.microsoft.com/office/drawing/2014/main" id="{F0665206-E067-2AC1-5ED8-675FEA9B2D38}"/>
              </a:ext>
            </a:extLst>
          </p:cNvPr>
          <p:cNvSpPr txBox="1"/>
          <p:nvPr/>
        </p:nvSpPr>
        <p:spPr>
          <a:xfrm>
            <a:off x="1754228" y="1303506"/>
            <a:ext cx="14919681" cy="1073114"/>
          </a:xfrm>
          <a:prstGeom prst="rect">
            <a:avLst/>
          </a:prstGeom>
        </p:spPr>
        <p:txBody>
          <a:bodyPr wrap="square" lIns="0" tIns="0" rIns="0" bIns="0" rtlCol="0" anchor="t">
            <a:spAutoFit/>
          </a:bodyPr>
          <a:lstStyle/>
          <a:p>
            <a:pPr marL="0" marR="0" lvl="0" indent="0" algn="l" defTabSz="914400" rtl="0" eaLnBrk="1" fontAlgn="auto" latinLnBrk="0" hangingPunct="1">
              <a:lnSpc>
                <a:spcPts val="8250"/>
              </a:lnSpc>
              <a:spcBef>
                <a:spcPts val="0"/>
              </a:spcBef>
              <a:spcAft>
                <a:spcPts val="0"/>
              </a:spcAft>
              <a:buClrTx/>
              <a:buSzTx/>
              <a:buFontTx/>
              <a:buNone/>
              <a:tabLst/>
              <a:defRPr/>
            </a:pPr>
            <a:r>
              <a:rPr kumimoji="0" lang="en-US" sz="7500" b="1" i="0" u="none" strike="noStrike" kern="1200" cap="none" spc="0" normalizeH="0" baseline="0" noProof="0" dirty="0">
                <a:ln>
                  <a:noFill/>
                </a:ln>
                <a:solidFill>
                  <a:srgbClr val="890519"/>
                </a:solidFill>
                <a:effectLst/>
                <a:uLnTx/>
                <a:uFillTx/>
                <a:latin typeface="DM Sans Bold"/>
                <a:ea typeface="DM Sans Bold"/>
                <a:cs typeface="DM Sans Bold"/>
                <a:sym typeface="DM Sans Bold"/>
              </a:rPr>
              <a:t>Sexual Harassment Scenario 3 </a:t>
            </a:r>
          </a:p>
        </p:txBody>
      </p:sp>
      <p:sp>
        <p:nvSpPr>
          <p:cNvPr id="20" name="TextBox 19">
            <a:extLst>
              <a:ext uri="{FF2B5EF4-FFF2-40B4-BE49-F238E27FC236}">
                <a16:creationId xmlns:a16="http://schemas.microsoft.com/office/drawing/2014/main" id="{9377498B-4DFA-33A4-2719-1FF71425594A}"/>
              </a:ext>
            </a:extLst>
          </p:cNvPr>
          <p:cNvSpPr txBox="1"/>
          <p:nvPr/>
        </p:nvSpPr>
        <p:spPr>
          <a:xfrm>
            <a:off x="2268014" y="2972072"/>
            <a:ext cx="13474374" cy="62478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prstClr val="black"/>
                </a:solidFill>
                <a:effectLst/>
                <a:uLnTx/>
                <a:uFillTx/>
                <a:latin typeface="Calibri"/>
                <a:ea typeface="+mn-ea"/>
                <a:cs typeface="+mn-cs"/>
              </a:rPr>
              <a:t>Student employee Abel reports that student employee Ben sexually harassed employee Abel by installing a program on Abel’s computer that caused pornography to play when Abel logged on to the computer at work</a:t>
            </a:r>
            <a:r>
              <a:rPr lang="en-US" sz="5000" dirty="0">
                <a:solidFill>
                  <a:prstClr val="black"/>
                </a:solidFill>
                <a:latin typeface="Calibri"/>
              </a:rPr>
              <a:t>. This occurred only once, after which Abel had the program removed from their computer. Abel makes a formal complaint against Ben under UC’s TIX policy.</a:t>
            </a:r>
            <a:endParaRPr kumimoji="0" lang="en-US" sz="5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84971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29739" y="1028700"/>
            <a:ext cx="12628522" cy="8229600"/>
            <a:chOff x="0" y="0"/>
            <a:chExt cx="3326030" cy="2167467"/>
          </a:xfrm>
        </p:grpSpPr>
        <p:sp>
          <p:nvSpPr>
            <p:cNvPr id="3" name="Freeform 3"/>
            <p:cNvSpPr/>
            <p:nvPr/>
          </p:nvSpPr>
          <p:spPr>
            <a:xfrm>
              <a:off x="0" y="0"/>
              <a:ext cx="3326030" cy="2167467"/>
            </a:xfrm>
            <a:custGeom>
              <a:avLst/>
              <a:gdLst/>
              <a:ahLst/>
              <a:cxnLst/>
              <a:rect l="l" t="t" r="r" b="b"/>
              <a:pathLst>
                <a:path w="3326030" h="2167467">
                  <a:moveTo>
                    <a:pt x="24522" y="0"/>
                  </a:moveTo>
                  <a:lnTo>
                    <a:pt x="3301508" y="0"/>
                  </a:lnTo>
                  <a:cubicBezTo>
                    <a:pt x="3308012" y="0"/>
                    <a:pt x="3314249" y="2584"/>
                    <a:pt x="3318848" y="7182"/>
                  </a:cubicBezTo>
                  <a:cubicBezTo>
                    <a:pt x="3323447" y="11781"/>
                    <a:pt x="3326030" y="18018"/>
                    <a:pt x="3326030" y="24522"/>
                  </a:cubicBezTo>
                  <a:lnTo>
                    <a:pt x="3326030" y="2142945"/>
                  </a:lnTo>
                  <a:cubicBezTo>
                    <a:pt x="3326030" y="2156488"/>
                    <a:pt x="3315052" y="2167467"/>
                    <a:pt x="3301508" y="2167467"/>
                  </a:cubicBezTo>
                  <a:lnTo>
                    <a:pt x="24522" y="2167467"/>
                  </a:lnTo>
                  <a:cubicBezTo>
                    <a:pt x="18018" y="2167467"/>
                    <a:pt x="11781" y="2164883"/>
                    <a:pt x="7182" y="2160284"/>
                  </a:cubicBezTo>
                  <a:cubicBezTo>
                    <a:pt x="2584" y="2155686"/>
                    <a:pt x="0" y="2149448"/>
                    <a:pt x="0" y="2142945"/>
                  </a:cubicBezTo>
                  <a:lnTo>
                    <a:pt x="0" y="24522"/>
                  </a:lnTo>
                  <a:cubicBezTo>
                    <a:pt x="0" y="18018"/>
                    <a:pt x="2584" y="11781"/>
                    <a:pt x="7182" y="7182"/>
                  </a:cubicBezTo>
                  <a:cubicBezTo>
                    <a:pt x="11781" y="2584"/>
                    <a:pt x="18018" y="0"/>
                    <a:pt x="24522" y="0"/>
                  </a:cubicBezTo>
                  <a:close/>
                </a:path>
              </a:pathLst>
            </a:custGeom>
            <a:solidFill>
              <a:srgbClr val="000000">
                <a:alpha val="0"/>
              </a:srgbClr>
            </a:solidFill>
            <a:ln w="38100" cap="rnd">
              <a:solidFill>
                <a:srgbClr val="890519"/>
              </a:solidFill>
              <a:prstDash val="solid"/>
              <a:round/>
            </a:ln>
          </p:spPr>
          <p:txBody>
            <a:bodyPr/>
            <a:lstStyle/>
            <a:p>
              <a:endParaRPr lang="en-US"/>
            </a:p>
          </p:txBody>
        </p:sp>
        <p:sp>
          <p:nvSpPr>
            <p:cNvPr id="4" name="TextBox 4"/>
            <p:cNvSpPr txBox="1"/>
            <p:nvPr/>
          </p:nvSpPr>
          <p:spPr>
            <a:xfrm>
              <a:off x="0" y="-38100"/>
              <a:ext cx="3326030"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5805422" y="2513331"/>
            <a:ext cx="6677155" cy="6677155"/>
          </a:xfrm>
          <a:custGeom>
            <a:avLst/>
            <a:gdLst/>
            <a:ahLst/>
            <a:cxnLst/>
            <a:rect l="l" t="t" r="r" b="b"/>
            <a:pathLst>
              <a:path w="6677155" h="6677155">
                <a:moveTo>
                  <a:pt x="0" y="0"/>
                </a:moveTo>
                <a:lnTo>
                  <a:pt x="6677156" y="0"/>
                </a:lnTo>
                <a:lnTo>
                  <a:pt x="6677156" y="6677156"/>
                </a:lnTo>
                <a:lnTo>
                  <a:pt x="0" y="6677156"/>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3917127" y="1530346"/>
            <a:ext cx="10518648" cy="982985"/>
          </a:xfrm>
          <a:prstGeom prst="rect">
            <a:avLst/>
          </a:prstGeom>
        </p:spPr>
        <p:txBody>
          <a:bodyPr lIns="0" tIns="0" rIns="0" bIns="0" rtlCol="0" anchor="t">
            <a:spAutoFit/>
          </a:bodyPr>
          <a:lstStyle/>
          <a:p>
            <a:pPr algn="ctr">
              <a:lnSpc>
                <a:spcPts val="7590"/>
              </a:lnSpc>
            </a:pPr>
            <a:r>
              <a:rPr lang="en-US" sz="6900" b="1">
                <a:solidFill>
                  <a:srgbClr val="890519"/>
                </a:solidFill>
                <a:latin typeface="DM Sans Bold"/>
                <a:ea typeface="DM Sans Bold"/>
                <a:cs typeface="DM Sans Bold"/>
                <a:sym typeface="DM Sans Bold"/>
              </a:rPr>
              <a:t>THANK YOU!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699"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F3F3F3"/>
            </a:solidFill>
          </p:spPr>
          <p:txBody>
            <a:bodyPr/>
            <a:lstStyle/>
            <a:p>
              <a:endParaRPr lang="en-US"/>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3243393" y="1301045"/>
            <a:ext cx="11801213" cy="983795"/>
          </a:xfrm>
          <a:prstGeom prst="rect">
            <a:avLst/>
          </a:prstGeom>
        </p:spPr>
        <p:txBody>
          <a:bodyPr wrap="square" lIns="0" tIns="0" rIns="0" bIns="0" rtlCol="0" anchor="t">
            <a:spAutoFit/>
          </a:bodyPr>
          <a:lstStyle/>
          <a:p>
            <a:pPr algn="ctr">
              <a:lnSpc>
                <a:spcPts val="7590"/>
              </a:lnSpc>
            </a:pPr>
            <a:r>
              <a:rPr lang="en-US" sz="6900" b="1" dirty="0">
                <a:solidFill>
                  <a:srgbClr val="890519"/>
                </a:solidFill>
                <a:latin typeface="DM Sans Bold"/>
                <a:ea typeface="DM Sans Bold"/>
                <a:cs typeface="DM Sans Bold"/>
                <a:sym typeface="DM Sans Bold"/>
              </a:rPr>
              <a:t>Primary Purposes of Title IX</a:t>
            </a:r>
          </a:p>
        </p:txBody>
      </p:sp>
      <p:sp>
        <p:nvSpPr>
          <p:cNvPr id="6" name="TextBox 6"/>
          <p:cNvSpPr txBox="1"/>
          <p:nvPr/>
        </p:nvSpPr>
        <p:spPr>
          <a:xfrm>
            <a:off x="1445356" y="2717512"/>
            <a:ext cx="15397285" cy="4707314"/>
          </a:xfrm>
          <a:prstGeom prst="rect">
            <a:avLst/>
          </a:prstGeom>
        </p:spPr>
        <p:txBody>
          <a:bodyPr wrap="square" lIns="0" tIns="0" rIns="0" bIns="0" rtlCol="0" anchor="t">
            <a:spAutoFit/>
          </a:bodyPr>
          <a:lstStyle/>
          <a:p>
            <a:pPr marL="798931" lvl="1" indent="-399466" algn="l">
              <a:lnSpc>
                <a:spcPts val="6179"/>
              </a:lnSpc>
              <a:buFont typeface="Arial"/>
              <a:buChar char="•"/>
            </a:pPr>
            <a:r>
              <a:rPr lang="en-US" sz="3700" dirty="0">
                <a:solidFill>
                  <a:srgbClr val="000000"/>
                </a:solidFill>
                <a:latin typeface="DM Sans"/>
                <a:ea typeface="DM Sans"/>
                <a:cs typeface="DM Sans"/>
                <a:sym typeface="DM Sans"/>
              </a:rPr>
              <a:t>Stop sex discrimination, prevent its recurrence, remedy its effects</a:t>
            </a:r>
          </a:p>
          <a:p>
            <a:pPr marL="798931" lvl="1" indent="-399466" algn="l">
              <a:lnSpc>
                <a:spcPts val="6179"/>
              </a:lnSpc>
              <a:buFont typeface="Arial"/>
              <a:buChar char="•"/>
            </a:pPr>
            <a:endParaRPr lang="en-US" sz="3700" dirty="0">
              <a:solidFill>
                <a:srgbClr val="000000"/>
              </a:solidFill>
              <a:latin typeface="DM Sans"/>
              <a:ea typeface="DM Sans"/>
              <a:cs typeface="DM Sans"/>
              <a:sym typeface="DM Sans"/>
            </a:endParaRPr>
          </a:p>
          <a:p>
            <a:pPr marL="798931" lvl="1" indent="-399466" algn="l">
              <a:lnSpc>
                <a:spcPts val="6179"/>
              </a:lnSpc>
              <a:buFont typeface="Arial"/>
              <a:buChar char="•"/>
            </a:pPr>
            <a:r>
              <a:rPr lang="en-US" sz="3700" dirty="0">
                <a:solidFill>
                  <a:srgbClr val="000000"/>
                </a:solidFill>
                <a:latin typeface="DM Sans"/>
                <a:ea typeface="DM Sans"/>
                <a:cs typeface="DM Sans"/>
                <a:sym typeface="DM Sans"/>
              </a:rPr>
              <a:t>Ensure equitable access to education and employment </a:t>
            </a:r>
          </a:p>
          <a:p>
            <a:pPr marL="798931" lvl="1" indent="-399466" algn="l">
              <a:lnSpc>
                <a:spcPts val="6179"/>
              </a:lnSpc>
              <a:buFont typeface="Arial"/>
              <a:buChar char="•"/>
            </a:pPr>
            <a:endParaRPr lang="en-US" sz="3700" dirty="0">
              <a:solidFill>
                <a:srgbClr val="000000"/>
              </a:solidFill>
              <a:latin typeface="DM Sans"/>
              <a:ea typeface="DM Sans"/>
              <a:cs typeface="DM Sans"/>
              <a:sym typeface="DM Sans"/>
            </a:endParaRPr>
          </a:p>
          <a:p>
            <a:pPr marL="798931" lvl="1" indent="-399466" algn="l">
              <a:lnSpc>
                <a:spcPts val="6179"/>
              </a:lnSpc>
              <a:buFont typeface="Arial"/>
              <a:buChar char="•"/>
            </a:pPr>
            <a:r>
              <a:rPr lang="en-US" sz="3700" dirty="0">
                <a:solidFill>
                  <a:srgbClr val="000000"/>
                </a:solidFill>
                <a:latin typeface="DM Sans"/>
                <a:ea typeface="DM Sans"/>
                <a:cs typeface="DM Sans"/>
                <a:sym typeface="DM Sans"/>
              </a:rPr>
              <a:t>Provide a living, learning, and working environment that is free from discrimination, harassment, and retaliation </a:t>
            </a:r>
          </a:p>
        </p:txBody>
      </p:sp>
      <p:sp>
        <p:nvSpPr>
          <p:cNvPr id="7" name="Freeform 7"/>
          <p:cNvSpPr/>
          <p:nvPr/>
        </p:nvSpPr>
        <p:spPr>
          <a:xfrm rot="-5675711">
            <a:off x="16388085" y="-1521476"/>
            <a:ext cx="8101296" cy="9013959"/>
          </a:xfrm>
          <a:custGeom>
            <a:avLst/>
            <a:gdLst/>
            <a:ahLst/>
            <a:cxnLst/>
            <a:rect l="l" t="t" r="r" b="b"/>
            <a:pathLst>
              <a:path w="8101296" h="9013959">
                <a:moveTo>
                  <a:pt x="0" y="0"/>
                </a:moveTo>
                <a:lnTo>
                  <a:pt x="8101296" y="0"/>
                </a:lnTo>
                <a:lnTo>
                  <a:pt x="8101296" y="9013960"/>
                </a:lnTo>
                <a:lnTo>
                  <a:pt x="0" y="90139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1022789" y="8515253"/>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Freeform 2"/>
          <p:cNvSpPr/>
          <p:nvPr/>
        </p:nvSpPr>
        <p:spPr>
          <a:xfrm rot="-10800000">
            <a:off x="10419457" y="6125117"/>
            <a:ext cx="5450085" cy="4161883"/>
          </a:xfrm>
          <a:custGeom>
            <a:avLst/>
            <a:gdLst/>
            <a:ahLst/>
            <a:cxnLst/>
            <a:rect l="l" t="t" r="r" b="b"/>
            <a:pathLst>
              <a:path w="5450085" h="4161883">
                <a:moveTo>
                  <a:pt x="0" y="0"/>
                </a:moveTo>
                <a:lnTo>
                  <a:pt x="5450086" y="0"/>
                </a:lnTo>
                <a:lnTo>
                  <a:pt x="5450086" y="4161883"/>
                </a:lnTo>
                <a:lnTo>
                  <a:pt x="0" y="416188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10800000">
            <a:off x="11061889" y="-806818"/>
            <a:ext cx="4165223" cy="5950318"/>
          </a:xfrm>
          <a:custGeom>
            <a:avLst/>
            <a:gdLst/>
            <a:ahLst/>
            <a:cxnLst/>
            <a:rect l="l" t="t" r="r" b="b"/>
            <a:pathLst>
              <a:path w="4165223" h="5950318">
                <a:moveTo>
                  <a:pt x="0" y="0"/>
                </a:moveTo>
                <a:lnTo>
                  <a:pt x="4165222" y="0"/>
                </a:lnTo>
                <a:lnTo>
                  <a:pt x="4165222" y="5950318"/>
                </a:lnTo>
                <a:lnTo>
                  <a:pt x="0" y="59503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9029700" y="1028700"/>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7"/>
            <a:stretch>
              <a:fillRect l="-31120" r="-31120"/>
            </a:stretch>
          </a:blipFill>
        </p:spPr>
        <p:txBody>
          <a:bodyPr/>
          <a:lstStyle/>
          <a:p>
            <a:endParaRPr lang="en-US"/>
          </a:p>
        </p:txBody>
      </p:sp>
      <p:sp>
        <p:nvSpPr>
          <p:cNvPr id="8" name="TextBox 8"/>
          <p:cNvSpPr txBox="1"/>
          <p:nvPr/>
        </p:nvSpPr>
        <p:spPr>
          <a:xfrm>
            <a:off x="1028700" y="1530160"/>
            <a:ext cx="6726444" cy="680091"/>
          </a:xfrm>
          <a:prstGeom prst="rect">
            <a:avLst/>
          </a:prstGeom>
        </p:spPr>
        <p:txBody>
          <a:bodyPr lIns="0" tIns="0" rIns="0" bIns="0" rtlCol="0" anchor="t">
            <a:spAutoFit/>
          </a:bodyPr>
          <a:lstStyle/>
          <a:p>
            <a:pPr algn="ctr">
              <a:lnSpc>
                <a:spcPts val="5280"/>
              </a:lnSpc>
            </a:pPr>
            <a:r>
              <a:rPr lang="en-US" sz="4800" b="1" dirty="0">
                <a:solidFill>
                  <a:srgbClr val="890519"/>
                </a:solidFill>
                <a:latin typeface="DM Sans Bold"/>
                <a:ea typeface="DM Sans Bold"/>
                <a:cs typeface="DM Sans Bold"/>
                <a:sym typeface="DM Sans Bold"/>
              </a:rPr>
              <a:t>UNIVERSITY POLICY</a:t>
            </a:r>
          </a:p>
        </p:txBody>
      </p:sp>
      <p:grpSp>
        <p:nvGrpSpPr>
          <p:cNvPr id="18" name="Group 18"/>
          <p:cNvGrpSpPr/>
          <p:nvPr/>
        </p:nvGrpSpPr>
        <p:grpSpPr>
          <a:xfrm>
            <a:off x="381000" y="2939781"/>
            <a:ext cx="8293286" cy="2432319"/>
            <a:chOff x="0" y="0"/>
            <a:chExt cx="1800966" cy="665557"/>
          </a:xfrm>
        </p:grpSpPr>
        <p:sp>
          <p:nvSpPr>
            <p:cNvPr id="19" name="Freeform 19"/>
            <p:cNvSpPr/>
            <p:nvPr/>
          </p:nvSpPr>
          <p:spPr>
            <a:xfrm>
              <a:off x="0" y="0"/>
              <a:ext cx="1787136" cy="665557"/>
            </a:xfrm>
            <a:custGeom>
              <a:avLst/>
              <a:gdLst/>
              <a:ahLst/>
              <a:cxnLst/>
              <a:rect l="l" t="t" r="r" b="b"/>
              <a:pathLst>
                <a:path w="1787136" h="149342">
                  <a:moveTo>
                    <a:pt x="0" y="0"/>
                  </a:moveTo>
                  <a:lnTo>
                    <a:pt x="1787136" y="0"/>
                  </a:lnTo>
                  <a:lnTo>
                    <a:pt x="1787136" y="149342"/>
                  </a:lnTo>
                  <a:lnTo>
                    <a:pt x="0" y="149342"/>
                  </a:lnTo>
                  <a:close/>
                </a:path>
              </a:pathLst>
            </a:custGeom>
            <a:solidFill>
              <a:srgbClr val="FFFFFF"/>
            </a:solidFill>
            <a:ln w="38100" cap="sq">
              <a:solidFill>
                <a:srgbClr val="890519"/>
              </a:solidFill>
              <a:prstDash val="solid"/>
              <a:miter/>
            </a:ln>
          </p:spPr>
          <p:txBody>
            <a:bodyPr/>
            <a:lstStyle/>
            <a:p>
              <a:endParaRPr lang="en-US" dirty="0"/>
            </a:p>
          </p:txBody>
        </p:sp>
        <p:sp>
          <p:nvSpPr>
            <p:cNvPr id="20" name="TextBox 20"/>
            <p:cNvSpPr txBox="1"/>
            <p:nvPr/>
          </p:nvSpPr>
          <p:spPr>
            <a:xfrm>
              <a:off x="13830" y="13952"/>
              <a:ext cx="1787136" cy="547777"/>
            </a:xfrm>
            <a:prstGeom prst="rect">
              <a:avLst/>
            </a:prstGeom>
          </p:spPr>
          <p:txBody>
            <a:bodyPr lIns="50800" tIns="50800" rIns="50800" bIns="50800" rtlCol="0" anchor="ctr"/>
            <a:lstStyle/>
            <a:p>
              <a:pPr algn="ctr">
                <a:lnSpc>
                  <a:spcPts val="2939"/>
                </a:lnSpc>
              </a:pPr>
              <a:endParaRPr lang="en-US" sz="3000" dirty="0">
                <a:solidFill>
                  <a:srgbClr val="0000FF"/>
                </a:solidFill>
                <a:latin typeface="Canva Sans"/>
                <a:ea typeface="Canva Sans"/>
                <a:cs typeface="Canva Sans"/>
                <a:sym typeface="Canva Sans"/>
                <a:hlinkClick r:id="rId8">
                  <a:extLst>
                    <a:ext uri="{A12FA001-AC4F-418D-AE19-62706E023703}">
                      <ahyp:hlinkClr xmlns:ahyp="http://schemas.microsoft.com/office/drawing/2018/hyperlinkcolor" val="tx"/>
                    </a:ext>
                  </a:extLst>
                </a:hlinkClick>
              </a:endParaRPr>
            </a:p>
            <a:p>
              <a:pPr algn="ctr">
                <a:lnSpc>
                  <a:spcPts val="2939"/>
                </a:lnSpc>
              </a:pPr>
              <a:endParaRPr lang="en-US" sz="3000" dirty="0">
                <a:solidFill>
                  <a:srgbClr val="0000FF"/>
                </a:solidFill>
                <a:latin typeface="Canva Sans"/>
                <a:ea typeface="Canva Sans"/>
                <a:cs typeface="Canva Sans"/>
                <a:sym typeface="Canva Sans"/>
                <a:hlinkClick r:id="rId8">
                  <a:extLst>
                    <a:ext uri="{A12FA001-AC4F-418D-AE19-62706E023703}">
                      <ahyp:hlinkClr xmlns:ahyp="http://schemas.microsoft.com/office/drawing/2018/hyperlinkcolor" val="tx"/>
                    </a:ext>
                  </a:extLst>
                </a:hlinkClick>
              </a:endParaRPr>
            </a:p>
            <a:p>
              <a:pPr algn="ctr">
                <a:lnSpc>
                  <a:spcPts val="2939"/>
                </a:lnSpc>
              </a:pPr>
              <a:endParaRPr lang="en-US" sz="2600" dirty="0">
                <a:latin typeface="Canva Sans"/>
                <a:ea typeface="Canva Sans"/>
                <a:cs typeface="Canva Sans"/>
                <a:sym typeface="Canva Sans"/>
                <a:hlinkClick r:id="rId8">
                  <a:extLst>
                    <a:ext uri="{A12FA001-AC4F-418D-AE19-62706E023703}">
                      <ahyp:hlinkClr xmlns:ahyp="http://schemas.microsoft.com/office/drawing/2018/hyperlinkcolor" val="tx"/>
                    </a:ext>
                  </a:extLst>
                </a:hlinkClick>
              </a:endParaRPr>
            </a:p>
            <a:p>
              <a:pPr algn="ctr">
                <a:lnSpc>
                  <a:spcPts val="2939"/>
                </a:lnSpc>
              </a:pPr>
              <a:r>
                <a:rPr lang="en-US" sz="2600" b="1" dirty="0">
                  <a:latin typeface="Canva Sans"/>
                  <a:ea typeface="Canva Sans"/>
                  <a:cs typeface="Canva Sans"/>
                  <a:sym typeface="Canva Sans"/>
                  <a:hlinkClick r:id="rId8">
                    <a:extLst>
                      <a:ext uri="{A12FA001-AC4F-418D-AE19-62706E023703}">
                        <ahyp:hlinkClr xmlns:ahyp="http://schemas.microsoft.com/office/drawing/2018/hyperlinkcolor" val="tx"/>
                      </a:ext>
                    </a:extLst>
                  </a:hlinkClick>
                </a:rPr>
                <a:t>Title IX Sexual Harassment Policy</a:t>
              </a:r>
              <a:endParaRPr lang="en-US" sz="2600" b="1" dirty="0">
                <a:latin typeface="Canva Sans"/>
                <a:ea typeface="Canva Sans"/>
                <a:cs typeface="Canva Sans"/>
                <a:sym typeface="Canva Sans"/>
              </a:endParaRPr>
            </a:p>
            <a:p>
              <a:pPr marL="914400" lvl="1" indent="-457200">
                <a:lnSpc>
                  <a:spcPts val="2939"/>
                </a:lnSpc>
                <a:buFont typeface="Arial" panose="020B0604020202020204" pitchFamily="34" charset="0"/>
                <a:buChar char="•"/>
              </a:pPr>
              <a:endParaRPr lang="en-US" sz="2600" dirty="0">
                <a:latin typeface="Canva Sans"/>
                <a:ea typeface="Canva Sans"/>
                <a:cs typeface="Canva Sans"/>
                <a:sym typeface="Canva Sans"/>
              </a:endParaRPr>
            </a:p>
            <a:p>
              <a:pPr marL="914400" lvl="1" indent="-457200">
                <a:lnSpc>
                  <a:spcPts val="2939"/>
                </a:lnSpc>
                <a:buFont typeface="Arial" panose="020B0604020202020204" pitchFamily="34" charset="0"/>
                <a:buChar char="•"/>
              </a:pPr>
              <a:r>
                <a:rPr lang="en-US" sz="2600" dirty="0">
                  <a:latin typeface="Canva Sans"/>
                  <a:ea typeface="Canva Sans"/>
                  <a:cs typeface="Canva Sans"/>
                  <a:sym typeface="Canva Sans"/>
                </a:rPr>
                <a:t>Title IX Sexual Harassment</a:t>
              </a:r>
            </a:p>
            <a:p>
              <a:pPr marL="914400" lvl="1" indent="-457200">
                <a:lnSpc>
                  <a:spcPts val="2939"/>
                </a:lnSpc>
                <a:buFont typeface="Arial" panose="020B0604020202020204" pitchFamily="34" charset="0"/>
                <a:buChar char="•"/>
              </a:pPr>
              <a:r>
                <a:rPr lang="en-US" sz="2600" dirty="0">
                  <a:latin typeface="Canva Sans"/>
                  <a:ea typeface="Canva Sans"/>
                  <a:cs typeface="Canva Sans"/>
                  <a:sym typeface="Canva Sans"/>
                </a:rPr>
                <a:t>UC program/activity in U.S.  </a:t>
              </a:r>
            </a:p>
            <a:p>
              <a:pPr algn="ctr">
                <a:lnSpc>
                  <a:spcPts val="2939"/>
                </a:lnSpc>
              </a:pPr>
              <a:endParaRPr lang="en-US" sz="2600" dirty="0">
                <a:solidFill>
                  <a:srgbClr val="000000"/>
                </a:solidFill>
                <a:latin typeface="Canva Sans"/>
                <a:ea typeface="Canva Sans"/>
                <a:cs typeface="Canva Sans"/>
                <a:sym typeface="Canva Sans"/>
              </a:endParaRPr>
            </a:p>
            <a:p>
              <a:pPr algn="ctr">
                <a:lnSpc>
                  <a:spcPts val="2939"/>
                </a:lnSpc>
              </a:pPr>
              <a:endParaRPr lang="en-US" sz="2600" dirty="0">
                <a:solidFill>
                  <a:srgbClr val="000000"/>
                </a:solidFill>
                <a:latin typeface="Canva Sans"/>
                <a:ea typeface="Canva Sans"/>
                <a:cs typeface="Canva Sans"/>
                <a:sym typeface="Canva Sans"/>
              </a:endParaRPr>
            </a:p>
            <a:p>
              <a:pPr algn="ctr">
                <a:lnSpc>
                  <a:spcPts val="2939"/>
                </a:lnSpc>
              </a:pPr>
              <a:endParaRPr lang="en-US" sz="2099" dirty="0">
                <a:solidFill>
                  <a:srgbClr val="000000"/>
                </a:solidFill>
                <a:latin typeface="Canva Sans"/>
                <a:ea typeface="Canva Sans"/>
                <a:cs typeface="Canva Sans"/>
                <a:sym typeface="Canva Sans"/>
              </a:endParaRPr>
            </a:p>
          </p:txBody>
        </p:sp>
      </p:grpSp>
      <p:grpSp>
        <p:nvGrpSpPr>
          <p:cNvPr id="21" name="Group 21"/>
          <p:cNvGrpSpPr/>
          <p:nvPr/>
        </p:nvGrpSpPr>
        <p:grpSpPr>
          <a:xfrm>
            <a:off x="381000" y="5074206"/>
            <a:ext cx="8458202" cy="3117294"/>
            <a:chOff x="0" y="-38100"/>
            <a:chExt cx="1836779" cy="187442"/>
          </a:xfrm>
        </p:grpSpPr>
        <p:sp>
          <p:nvSpPr>
            <p:cNvPr id="22" name="Freeform 22"/>
            <p:cNvSpPr/>
            <p:nvPr/>
          </p:nvSpPr>
          <p:spPr>
            <a:xfrm>
              <a:off x="0" y="0"/>
              <a:ext cx="1787136" cy="149342"/>
            </a:xfrm>
            <a:custGeom>
              <a:avLst/>
              <a:gdLst/>
              <a:ahLst/>
              <a:cxnLst/>
              <a:rect l="l" t="t" r="r" b="b"/>
              <a:pathLst>
                <a:path w="1787136" h="149342">
                  <a:moveTo>
                    <a:pt x="0" y="0"/>
                  </a:moveTo>
                  <a:lnTo>
                    <a:pt x="1787136" y="0"/>
                  </a:lnTo>
                  <a:lnTo>
                    <a:pt x="1787136" y="149342"/>
                  </a:lnTo>
                  <a:lnTo>
                    <a:pt x="0" y="149342"/>
                  </a:lnTo>
                  <a:close/>
                </a:path>
              </a:pathLst>
            </a:custGeom>
            <a:solidFill>
              <a:srgbClr val="FFFFFF"/>
            </a:solidFill>
            <a:ln w="38100" cap="sq">
              <a:solidFill>
                <a:srgbClr val="890519"/>
              </a:solidFill>
              <a:prstDash val="solid"/>
              <a:miter/>
            </a:ln>
          </p:spPr>
          <p:txBody>
            <a:bodyPr/>
            <a:lstStyle/>
            <a:p>
              <a:endParaRPr lang="en-US" dirty="0"/>
            </a:p>
          </p:txBody>
        </p:sp>
        <p:sp>
          <p:nvSpPr>
            <p:cNvPr id="23" name="TextBox 23"/>
            <p:cNvSpPr txBox="1"/>
            <p:nvPr/>
          </p:nvSpPr>
          <p:spPr>
            <a:xfrm>
              <a:off x="0" y="-38100"/>
              <a:ext cx="1836779" cy="187442"/>
            </a:xfrm>
            <a:prstGeom prst="rect">
              <a:avLst/>
            </a:prstGeom>
          </p:spPr>
          <p:txBody>
            <a:bodyPr lIns="50800" tIns="50800" rIns="50800" bIns="50800" rtlCol="0" anchor="ctr"/>
            <a:lstStyle/>
            <a:p>
              <a:pPr algn="ctr">
                <a:lnSpc>
                  <a:spcPts val="2939"/>
                </a:lnSpc>
              </a:pPr>
              <a:endParaRPr lang="en-US" sz="2600" dirty="0">
                <a:latin typeface="Canva Sans"/>
                <a:ea typeface="Canva Sans"/>
                <a:cs typeface="Canva Sans"/>
                <a:sym typeface="Canva Sans"/>
                <a:hlinkClick r:id="rId9">
                  <a:extLst>
                    <a:ext uri="{A12FA001-AC4F-418D-AE19-62706E023703}">
                      <ahyp:hlinkClr xmlns:ahyp="http://schemas.microsoft.com/office/drawing/2018/hyperlinkcolor" val="tx"/>
                    </a:ext>
                  </a:extLst>
                </a:hlinkClick>
              </a:endParaRPr>
            </a:p>
            <a:p>
              <a:pPr algn="ctr">
                <a:lnSpc>
                  <a:spcPts val="2939"/>
                </a:lnSpc>
              </a:pPr>
              <a:endParaRPr lang="en-US" sz="2600" dirty="0">
                <a:latin typeface="Canva Sans"/>
                <a:ea typeface="Canva Sans"/>
                <a:cs typeface="Canva Sans"/>
                <a:sym typeface="Canva Sans"/>
                <a:hlinkClick r:id="rId9">
                  <a:extLst>
                    <a:ext uri="{A12FA001-AC4F-418D-AE19-62706E023703}">
                      <ahyp:hlinkClr xmlns:ahyp="http://schemas.microsoft.com/office/drawing/2018/hyperlinkcolor" val="tx"/>
                    </a:ext>
                  </a:extLst>
                </a:hlinkClick>
              </a:endParaRPr>
            </a:p>
            <a:p>
              <a:pPr algn="ctr">
                <a:lnSpc>
                  <a:spcPts val="2939"/>
                </a:lnSpc>
              </a:pPr>
              <a:r>
                <a:rPr lang="en-US" sz="2600" b="1" dirty="0">
                  <a:latin typeface="Canva Sans"/>
                  <a:ea typeface="Canva Sans"/>
                  <a:cs typeface="Canva Sans"/>
                  <a:sym typeface="Canva Sans"/>
                  <a:hlinkClick r:id="rId9">
                    <a:extLst>
                      <a:ext uri="{A12FA001-AC4F-418D-AE19-62706E023703}">
                        <ahyp:hlinkClr xmlns:ahyp="http://schemas.microsoft.com/office/drawing/2018/hyperlinkcolor" val="tx"/>
                      </a:ext>
                    </a:extLst>
                  </a:hlinkClick>
                </a:rPr>
                <a:t>Sex- and/or Gender-Based Misconduct Policy</a:t>
              </a:r>
              <a:endParaRPr lang="en-US" sz="2600" b="1" dirty="0">
                <a:latin typeface="Canva Sans"/>
                <a:ea typeface="Canva Sans"/>
                <a:cs typeface="Canva Sans"/>
                <a:sym typeface="Canva Sans"/>
              </a:endParaRPr>
            </a:p>
            <a:p>
              <a:pPr algn="ctr">
                <a:lnSpc>
                  <a:spcPts val="2939"/>
                </a:lnSpc>
              </a:pPr>
              <a:endParaRPr lang="en-US" sz="2600" b="1" dirty="0">
                <a:latin typeface="Canva Sans"/>
                <a:ea typeface="Canva Sans"/>
                <a:cs typeface="Canva Sans"/>
                <a:sym typeface="Canva Sans"/>
              </a:endParaRPr>
            </a:p>
            <a:p>
              <a:pPr marL="914400" lvl="1" indent="-457200">
                <a:lnSpc>
                  <a:spcPts val="2939"/>
                </a:lnSpc>
                <a:buFont typeface="Arial" panose="020B0604020202020204" pitchFamily="34" charset="0"/>
                <a:buChar char="•"/>
              </a:pPr>
              <a:r>
                <a:rPr lang="en-US" sz="2600" dirty="0">
                  <a:latin typeface="Canva Sans"/>
                  <a:ea typeface="Canva Sans"/>
                  <a:cs typeface="Canva Sans"/>
                  <a:sym typeface="Canva Sans"/>
                </a:rPr>
                <a:t>Broader geographic jurisdiction</a:t>
              </a:r>
            </a:p>
            <a:p>
              <a:pPr marL="914400" lvl="1" indent="-457200">
                <a:lnSpc>
                  <a:spcPts val="2939"/>
                </a:lnSpc>
                <a:buFont typeface="Arial" panose="020B0604020202020204" pitchFamily="34" charset="0"/>
                <a:buChar char="•"/>
              </a:pPr>
              <a:r>
                <a:rPr lang="en-US" sz="2600" dirty="0">
                  <a:latin typeface="Canva Sans"/>
                  <a:ea typeface="Canva Sans"/>
                  <a:cs typeface="Canva Sans"/>
                  <a:sym typeface="Canva Sans"/>
                </a:rPr>
                <a:t>Broader scope of allegations </a:t>
              </a:r>
            </a:p>
            <a:p>
              <a:pPr algn="ctr">
                <a:lnSpc>
                  <a:spcPts val="2939"/>
                </a:lnSpc>
              </a:pPr>
              <a:endParaRPr lang="en-US" sz="2099" dirty="0">
                <a:solidFill>
                  <a:srgbClr val="000000"/>
                </a:solidFill>
                <a:latin typeface="Canva Sans"/>
                <a:ea typeface="Canva Sans"/>
                <a:cs typeface="Canva Sans"/>
                <a:sym typeface="Canva Sans"/>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17D95-E45B-6176-2068-0E65DB7C08A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36E0B8A-20FF-5F8F-7486-30D0DD0AD563}"/>
              </a:ext>
            </a:extLst>
          </p:cNvPr>
          <p:cNvGrpSpPr/>
          <p:nvPr/>
        </p:nvGrpSpPr>
        <p:grpSpPr>
          <a:xfrm>
            <a:off x="1028699" y="1028700"/>
            <a:ext cx="16230600" cy="8229600"/>
            <a:chOff x="0" y="0"/>
            <a:chExt cx="4274726" cy="2167467"/>
          </a:xfrm>
        </p:grpSpPr>
        <p:sp>
          <p:nvSpPr>
            <p:cNvPr id="3" name="Freeform 3">
              <a:extLst>
                <a:ext uri="{FF2B5EF4-FFF2-40B4-BE49-F238E27FC236}">
                  <a16:creationId xmlns:a16="http://schemas.microsoft.com/office/drawing/2014/main" id="{03E00458-510F-B63C-F170-05D69E366290}"/>
                </a:ext>
              </a:extLst>
            </p:cNvPr>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F3F3F3"/>
            </a:solidFill>
          </p:spPr>
          <p:txBody>
            <a:bodyPr/>
            <a:lstStyle/>
            <a:p>
              <a:endParaRPr lang="en-US"/>
            </a:p>
          </p:txBody>
        </p:sp>
        <p:sp>
          <p:nvSpPr>
            <p:cNvPr id="4" name="TextBox 4">
              <a:extLst>
                <a:ext uri="{FF2B5EF4-FFF2-40B4-BE49-F238E27FC236}">
                  <a16:creationId xmlns:a16="http://schemas.microsoft.com/office/drawing/2014/main" id="{06B0B4A3-F864-D953-06D6-2DB85DA563E0}"/>
                </a:ext>
              </a:extLst>
            </p:cNvPr>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a:extLst>
              <a:ext uri="{FF2B5EF4-FFF2-40B4-BE49-F238E27FC236}">
                <a16:creationId xmlns:a16="http://schemas.microsoft.com/office/drawing/2014/main" id="{8ED9F2D5-AC54-E87F-008B-DE3F4461F955}"/>
              </a:ext>
            </a:extLst>
          </p:cNvPr>
          <p:cNvSpPr txBox="1"/>
          <p:nvPr/>
        </p:nvSpPr>
        <p:spPr>
          <a:xfrm>
            <a:off x="3243393" y="1301045"/>
            <a:ext cx="12378329" cy="983795"/>
          </a:xfrm>
          <a:prstGeom prst="rect">
            <a:avLst/>
          </a:prstGeom>
        </p:spPr>
        <p:txBody>
          <a:bodyPr wrap="square" lIns="0" tIns="0" rIns="0" bIns="0" rtlCol="0" anchor="t">
            <a:spAutoFit/>
          </a:bodyPr>
          <a:lstStyle/>
          <a:p>
            <a:pPr algn="ctr">
              <a:lnSpc>
                <a:spcPts val="7590"/>
              </a:lnSpc>
            </a:pPr>
            <a:r>
              <a:rPr lang="en-US" sz="6900" b="1" dirty="0">
                <a:solidFill>
                  <a:srgbClr val="890519"/>
                </a:solidFill>
                <a:latin typeface="DM Sans Bold"/>
                <a:ea typeface="DM Sans Bold"/>
                <a:cs typeface="DM Sans Bold"/>
                <a:sym typeface="DM Sans Bold"/>
              </a:rPr>
              <a:t>Terminology</a:t>
            </a:r>
          </a:p>
        </p:txBody>
      </p:sp>
      <p:sp>
        <p:nvSpPr>
          <p:cNvPr id="6" name="TextBox 6">
            <a:extLst>
              <a:ext uri="{FF2B5EF4-FFF2-40B4-BE49-F238E27FC236}">
                <a16:creationId xmlns:a16="http://schemas.microsoft.com/office/drawing/2014/main" id="{C801DA45-0BB4-6666-C83A-F7C989DFBA96}"/>
              </a:ext>
            </a:extLst>
          </p:cNvPr>
          <p:cNvSpPr txBox="1"/>
          <p:nvPr/>
        </p:nvSpPr>
        <p:spPr>
          <a:xfrm>
            <a:off x="1445356" y="2717512"/>
            <a:ext cx="15397285" cy="7092583"/>
          </a:xfrm>
          <a:prstGeom prst="rect">
            <a:avLst/>
          </a:prstGeom>
        </p:spPr>
        <p:txBody>
          <a:bodyPr wrap="square" lIns="0" tIns="0" rIns="0" bIns="0" rtlCol="0" anchor="t">
            <a:spAutoFit/>
          </a:bodyPr>
          <a:lstStyle/>
          <a:p>
            <a:pPr marL="399465" lvl="1" algn="l">
              <a:lnSpc>
                <a:spcPts val="6179"/>
              </a:lnSpc>
            </a:pPr>
            <a:r>
              <a:rPr lang="en-US" sz="3700" b="1" dirty="0">
                <a:solidFill>
                  <a:srgbClr val="000000"/>
                </a:solidFill>
                <a:latin typeface="DM Sans"/>
                <a:ea typeface="DM Sans"/>
                <a:cs typeface="DM Sans"/>
                <a:sym typeface="DM Sans"/>
              </a:rPr>
              <a:t>Complainant: </a:t>
            </a:r>
            <a:r>
              <a:rPr lang="en-US" sz="3700" dirty="0">
                <a:solidFill>
                  <a:srgbClr val="000000"/>
                </a:solidFill>
                <a:latin typeface="DM Sans"/>
                <a:ea typeface="DM Sans"/>
                <a:cs typeface="DM Sans"/>
                <a:sym typeface="DM Sans"/>
              </a:rPr>
              <a:t>Alleged victim of conduct that could constitute sexual harassment</a:t>
            </a:r>
          </a:p>
          <a:p>
            <a:pPr marL="399465" lvl="1" algn="l">
              <a:lnSpc>
                <a:spcPts val="6179"/>
              </a:lnSpc>
            </a:pPr>
            <a:endParaRPr lang="en-US" sz="3700" dirty="0">
              <a:solidFill>
                <a:srgbClr val="000000"/>
              </a:solidFill>
              <a:latin typeface="DM Sans"/>
              <a:ea typeface="DM Sans"/>
              <a:cs typeface="DM Sans"/>
              <a:sym typeface="DM Sans"/>
            </a:endParaRPr>
          </a:p>
          <a:p>
            <a:pPr marL="399465" lvl="1" algn="l">
              <a:lnSpc>
                <a:spcPts val="6179"/>
              </a:lnSpc>
            </a:pPr>
            <a:r>
              <a:rPr lang="en-US" sz="3700" b="1" dirty="0">
                <a:solidFill>
                  <a:srgbClr val="000000"/>
                </a:solidFill>
                <a:latin typeface="DM Sans"/>
                <a:ea typeface="DM Sans"/>
                <a:cs typeface="DM Sans"/>
                <a:sym typeface="DM Sans"/>
              </a:rPr>
              <a:t>Respondent: </a:t>
            </a:r>
            <a:r>
              <a:rPr lang="en-US" sz="3700" dirty="0">
                <a:solidFill>
                  <a:srgbClr val="000000"/>
                </a:solidFill>
                <a:latin typeface="DM Sans"/>
                <a:ea typeface="DM Sans"/>
                <a:cs typeface="DM Sans"/>
                <a:sym typeface="DM Sans"/>
              </a:rPr>
              <a:t>Individual reported to be the perpetrator of conduct that could constitute sexual harassment</a:t>
            </a:r>
          </a:p>
          <a:p>
            <a:pPr marL="399465" lvl="1" algn="l">
              <a:lnSpc>
                <a:spcPts val="6179"/>
              </a:lnSpc>
            </a:pPr>
            <a:endParaRPr lang="en-US" sz="3700" dirty="0">
              <a:solidFill>
                <a:srgbClr val="000000"/>
              </a:solidFill>
              <a:latin typeface="DM Sans"/>
              <a:ea typeface="DM Sans"/>
              <a:cs typeface="DM Sans"/>
              <a:sym typeface="DM Sans"/>
            </a:endParaRPr>
          </a:p>
          <a:p>
            <a:pPr marL="399465" lvl="1" algn="l">
              <a:lnSpc>
                <a:spcPts val="6179"/>
              </a:lnSpc>
            </a:pPr>
            <a:r>
              <a:rPr lang="en-US" sz="3700" b="1" dirty="0">
                <a:solidFill>
                  <a:srgbClr val="000000"/>
                </a:solidFill>
                <a:latin typeface="DM Sans"/>
                <a:ea typeface="DM Sans"/>
                <a:cs typeface="DM Sans"/>
                <a:sym typeface="DM Sans"/>
              </a:rPr>
              <a:t>Formal Complaint: </a:t>
            </a:r>
            <a:r>
              <a:rPr lang="en-US" sz="3700" dirty="0">
                <a:solidFill>
                  <a:srgbClr val="000000"/>
                </a:solidFill>
                <a:latin typeface="DM Sans"/>
                <a:ea typeface="DM Sans"/>
                <a:cs typeface="DM Sans"/>
                <a:sym typeface="DM Sans"/>
              </a:rPr>
              <a:t>Document filed by complainant or signed by TIXCO alleging SH against a respondent and requesting investigation</a:t>
            </a:r>
          </a:p>
          <a:p>
            <a:pPr marL="399465" lvl="1" algn="l">
              <a:lnSpc>
                <a:spcPts val="6179"/>
              </a:lnSpc>
            </a:pPr>
            <a:endParaRPr lang="en-US" sz="3700" dirty="0">
              <a:solidFill>
                <a:srgbClr val="000000"/>
              </a:solidFill>
              <a:latin typeface="DM Sans"/>
              <a:ea typeface="DM Sans"/>
              <a:cs typeface="DM Sans"/>
              <a:sym typeface="DM Sans"/>
            </a:endParaRPr>
          </a:p>
        </p:txBody>
      </p:sp>
      <p:sp>
        <p:nvSpPr>
          <p:cNvPr id="7" name="Freeform 7">
            <a:extLst>
              <a:ext uri="{FF2B5EF4-FFF2-40B4-BE49-F238E27FC236}">
                <a16:creationId xmlns:a16="http://schemas.microsoft.com/office/drawing/2014/main" id="{F2D9E7A2-E069-F188-AB7C-FB31828877E5}"/>
              </a:ext>
            </a:extLst>
          </p:cNvPr>
          <p:cNvSpPr/>
          <p:nvPr/>
        </p:nvSpPr>
        <p:spPr>
          <a:xfrm rot="-5675711">
            <a:off x="16388085" y="-1521476"/>
            <a:ext cx="8101296" cy="9013959"/>
          </a:xfrm>
          <a:custGeom>
            <a:avLst/>
            <a:gdLst/>
            <a:ahLst/>
            <a:cxnLst/>
            <a:rect l="l" t="t" r="r" b="b"/>
            <a:pathLst>
              <a:path w="8101296" h="9013959">
                <a:moveTo>
                  <a:pt x="0" y="0"/>
                </a:moveTo>
                <a:lnTo>
                  <a:pt x="8101296" y="0"/>
                </a:lnTo>
                <a:lnTo>
                  <a:pt x="8101296" y="9013960"/>
                </a:lnTo>
                <a:lnTo>
                  <a:pt x="0" y="90139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extLst>
      <p:ext uri="{BB962C8B-B14F-4D97-AF65-F5344CB8AC3E}">
        <p14:creationId xmlns:p14="http://schemas.microsoft.com/office/powerpoint/2010/main" val="3993958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9E322-D8A7-69AF-76F4-1B17CF8BCCA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77FF995-BE31-7B1D-9007-68BA8493C1EC}"/>
              </a:ext>
            </a:extLst>
          </p:cNvPr>
          <p:cNvGrpSpPr/>
          <p:nvPr/>
        </p:nvGrpSpPr>
        <p:grpSpPr>
          <a:xfrm>
            <a:off x="1028699" y="1028700"/>
            <a:ext cx="16230600" cy="8229600"/>
            <a:chOff x="0" y="0"/>
            <a:chExt cx="4274726" cy="2167467"/>
          </a:xfrm>
        </p:grpSpPr>
        <p:sp>
          <p:nvSpPr>
            <p:cNvPr id="3" name="Freeform 3">
              <a:extLst>
                <a:ext uri="{FF2B5EF4-FFF2-40B4-BE49-F238E27FC236}">
                  <a16:creationId xmlns:a16="http://schemas.microsoft.com/office/drawing/2014/main" id="{194DF93F-1019-32A4-4146-7E992E818EF8}"/>
                </a:ext>
              </a:extLst>
            </p:cNvPr>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F3F3F3"/>
            </a:solidFill>
          </p:spPr>
          <p:txBody>
            <a:bodyPr/>
            <a:lstStyle/>
            <a:p>
              <a:endParaRPr lang="en-US"/>
            </a:p>
          </p:txBody>
        </p:sp>
        <p:sp>
          <p:nvSpPr>
            <p:cNvPr id="4" name="TextBox 4">
              <a:extLst>
                <a:ext uri="{FF2B5EF4-FFF2-40B4-BE49-F238E27FC236}">
                  <a16:creationId xmlns:a16="http://schemas.microsoft.com/office/drawing/2014/main" id="{D99C9829-8C44-27CB-A6BE-5BE2A93A1805}"/>
                </a:ext>
              </a:extLst>
            </p:cNvPr>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a:extLst>
              <a:ext uri="{FF2B5EF4-FFF2-40B4-BE49-F238E27FC236}">
                <a16:creationId xmlns:a16="http://schemas.microsoft.com/office/drawing/2014/main" id="{F26ED643-C84C-B560-6C08-454FE5B67A7F}"/>
              </a:ext>
            </a:extLst>
          </p:cNvPr>
          <p:cNvSpPr txBox="1"/>
          <p:nvPr/>
        </p:nvSpPr>
        <p:spPr>
          <a:xfrm>
            <a:off x="3243393" y="1301045"/>
            <a:ext cx="11801213" cy="983795"/>
          </a:xfrm>
          <a:prstGeom prst="rect">
            <a:avLst/>
          </a:prstGeom>
        </p:spPr>
        <p:txBody>
          <a:bodyPr wrap="square" lIns="0" tIns="0" rIns="0" bIns="0" rtlCol="0" anchor="t">
            <a:spAutoFit/>
          </a:bodyPr>
          <a:lstStyle/>
          <a:p>
            <a:pPr algn="ctr">
              <a:lnSpc>
                <a:spcPts val="7590"/>
              </a:lnSpc>
            </a:pPr>
            <a:r>
              <a:rPr lang="en-US" sz="6900" b="1" dirty="0">
                <a:solidFill>
                  <a:srgbClr val="890519"/>
                </a:solidFill>
                <a:latin typeface="DM Sans Bold"/>
                <a:ea typeface="DM Sans Bold"/>
                <a:cs typeface="DM Sans Bold"/>
                <a:sym typeface="DM Sans Bold"/>
              </a:rPr>
              <a:t>Title IX Jurisdiction/Scope</a:t>
            </a:r>
          </a:p>
        </p:txBody>
      </p:sp>
      <p:sp>
        <p:nvSpPr>
          <p:cNvPr id="6" name="TextBox 6">
            <a:extLst>
              <a:ext uri="{FF2B5EF4-FFF2-40B4-BE49-F238E27FC236}">
                <a16:creationId xmlns:a16="http://schemas.microsoft.com/office/drawing/2014/main" id="{8A091AD3-311D-2D33-4894-65152DC1FA03}"/>
              </a:ext>
            </a:extLst>
          </p:cNvPr>
          <p:cNvSpPr txBox="1"/>
          <p:nvPr/>
        </p:nvSpPr>
        <p:spPr>
          <a:xfrm>
            <a:off x="1445356" y="2717512"/>
            <a:ext cx="15397285" cy="5502404"/>
          </a:xfrm>
          <a:prstGeom prst="rect">
            <a:avLst/>
          </a:prstGeom>
        </p:spPr>
        <p:txBody>
          <a:bodyPr wrap="square" lIns="0" tIns="0" rIns="0" bIns="0" rtlCol="0" anchor="t">
            <a:spAutoFit/>
          </a:bodyPr>
          <a:lstStyle/>
          <a:p>
            <a:pPr marL="798931" lvl="1" indent="-399466">
              <a:lnSpc>
                <a:spcPts val="6179"/>
              </a:lnSpc>
              <a:buFont typeface="Arial"/>
              <a:buChar char="•"/>
            </a:pPr>
            <a:r>
              <a:rPr lang="en-US" sz="3700" dirty="0">
                <a:solidFill>
                  <a:srgbClr val="000000"/>
                </a:solidFill>
                <a:latin typeface="DM Sans"/>
                <a:ea typeface="DM Sans"/>
                <a:cs typeface="DM Sans"/>
                <a:sym typeface="DM Sans"/>
              </a:rPr>
              <a:t>Title IX Sexual Harassment </a:t>
            </a:r>
          </a:p>
          <a:p>
            <a:pPr marL="798931" lvl="1" indent="-399466">
              <a:lnSpc>
                <a:spcPts val="6179"/>
              </a:lnSpc>
              <a:buFont typeface="Arial"/>
              <a:buChar char="•"/>
            </a:pPr>
            <a:r>
              <a:rPr lang="en-US" sz="3700" dirty="0">
                <a:solidFill>
                  <a:srgbClr val="000000"/>
                </a:solidFill>
                <a:latin typeface="DM Sans"/>
                <a:ea typeface="DM Sans"/>
                <a:cs typeface="DM Sans"/>
                <a:sym typeface="DM Sans"/>
              </a:rPr>
              <a:t>Occurring within education program/activity</a:t>
            </a:r>
          </a:p>
          <a:p>
            <a:pPr marL="798931" lvl="1" indent="-399466">
              <a:lnSpc>
                <a:spcPts val="6179"/>
              </a:lnSpc>
              <a:buFont typeface="Arial"/>
              <a:buChar char="•"/>
            </a:pPr>
            <a:r>
              <a:rPr lang="en-US" sz="3700" dirty="0">
                <a:solidFill>
                  <a:srgbClr val="000000"/>
                </a:solidFill>
                <a:latin typeface="DM Sans"/>
                <a:ea typeface="DM Sans"/>
                <a:cs typeface="DM Sans"/>
                <a:sym typeface="DM Sans"/>
              </a:rPr>
              <a:t>Within education program/activity</a:t>
            </a:r>
          </a:p>
          <a:p>
            <a:pPr marL="798931" lvl="1" indent="-399466">
              <a:lnSpc>
                <a:spcPts val="6179"/>
              </a:lnSpc>
              <a:buFont typeface="Arial"/>
              <a:buChar char="•"/>
            </a:pPr>
            <a:r>
              <a:rPr lang="en-US" sz="3700" dirty="0">
                <a:solidFill>
                  <a:srgbClr val="000000"/>
                </a:solidFill>
                <a:latin typeface="DM Sans"/>
                <a:ea typeface="DM Sans"/>
                <a:cs typeface="DM Sans"/>
                <a:sym typeface="DM Sans"/>
              </a:rPr>
              <a:t>Within the United States</a:t>
            </a:r>
          </a:p>
          <a:p>
            <a:pPr marL="798931" lvl="1" indent="-399466">
              <a:lnSpc>
                <a:spcPts val="6179"/>
              </a:lnSpc>
              <a:buFont typeface="Arial"/>
              <a:buChar char="•"/>
            </a:pPr>
            <a:r>
              <a:rPr lang="en-US" sz="3700" dirty="0">
                <a:solidFill>
                  <a:srgbClr val="000000"/>
                </a:solidFill>
                <a:latin typeface="DM Sans"/>
                <a:ea typeface="DM Sans"/>
                <a:cs typeface="DM Sans"/>
                <a:sym typeface="DM Sans"/>
              </a:rPr>
              <a:t>Complainant is the person alleged to be victim of the TIX SH</a:t>
            </a:r>
          </a:p>
          <a:p>
            <a:pPr marL="798931" lvl="1" indent="-399466">
              <a:lnSpc>
                <a:spcPts val="6179"/>
              </a:lnSpc>
              <a:buFont typeface="Arial"/>
              <a:buChar char="•"/>
            </a:pPr>
            <a:r>
              <a:rPr lang="en-US" sz="3700" dirty="0">
                <a:solidFill>
                  <a:srgbClr val="000000"/>
                </a:solidFill>
                <a:latin typeface="DM Sans"/>
                <a:ea typeface="DM Sans"/>
                <a:cs typeface="DM Sans"/>
                <a:sym typeface="DM Sans"/>
              </a:rPr>
              <a:t>Complainant is participating/attempting to participate in education program/activity</a:t>
            </a:r>
          </a:p>
        </p:txBody>
      </p:sp>
      <p:sp>
        <p:nvSpPr>
          <p:cNvPr id="7" name="Freeform 7">
            <a:extLst>
              <a:ext uri="{FF2B5EF4-FFF2-40B4-BE49-F238E27FC236}">
                <a16:creationId xmlns:a16="http://schemas.microsoft.com/office/drawing/2014/main" id="{1C23023C-7F7C-8B15-F6E9-E486D0228ED9}"/>
              </a:ext>
            </a:extLst>
          </p:cNvPr>
          <p:cNvSpPr/>
          <p:nvPr/>
        </p:nvSpPr>
        <p:spPr>
          <a:xfrm rot="-5675711">
            <a:off x="16388085" y="-1521476"/>
            <a:ext cx="8101296" cy="9013959"/>
          </a:xfrm>
          <a:custGeom>
            <a:avLst/>
            <a:gdLst/>
            <a:ahLst/>
            <a:cxnLst/>
            <a:rect l="l" t="t" r="r" b="b"/>
            <a:pathLst>
              <a:path w="8101296" h="9013959">
                <a:moveTo>
                  <a:pt x="0" y="0"/>
                </a:moveTo>
                <a:lnTo>
                  <a:pt x="8101296" y="0"/>
                </a:lnTo>
                <a:lnTo>
                  <a:pt x="8101296" y="9013960"/>
                </a:lnTo>
                <a:lnTo>
                  <a:pt x="0" y="90139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a:extLst>
              <a:ext uri="{FF2B5EF4-FFF2-40B4-BE49-F238E27FC236}">
                <a16:creationId xmlns:a16="http://schemas.microsoft.com/office/drawing/2014/main" id="{4F7A9372-8045-37DC-4E2D-B1F57709DCDA}"/>
              </a:ext>
            </a:extLst>
          </p:cNvPr>
          <p:cNvSpPr/>
          <p:nvPr/>
        </p:nvSpPr>
        <p:spPr>
          <a:xfrm>
            <a:off x="-1022789" y="8515253"/>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40285566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2512</TotalTime>
  <Words>2140</Words>
  <Application>Microsoft Office PowerPoint</Application>
  <PresentationFormat>Custom</PresentationFormat>
  <Paragraphs>262</Paragraphs>
  <Slides>51</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mislab-std</vt:lpstr>
      <vt:lpstr>Calibri</vt:lpstr>
      <vt:lpstr>DM Sans Bold</vt:lpstr>
      <vt:lpstr>Aptos</vt:lpstr>
      <vt:lpstr>Open Sans</vt:lpstr>
      <vt:lpstr>DM Sans</vt:lpstr>
      <vt:lpstr>Canva Sans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Minimalist Business Pitch Deck Presentation</dc:title>
  <dc:creator>Lyles, Adrienne (lylesae)</dc:creator>
  <cp:lastModifiedBy>Miller, Sally (millersy)</cp:lastModifiedBy>
  <cp:revision>3</cp:revision>
  <dcterms:created xsi:type="dcterms:W3CDTF">2006-08-16T00:00:00Z</dcterms:created>
  <dcterms:modified xsi:type="dcterms:W3CDTF">2025-01-30T19:57:55Z</dcterms:modified>
  <dc:identifier>DAGZweVrCyc</dc:identifier>
</cp:coreProperties>
</file>