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1"/>
  </p:notesMasterIdLst>
  <p:sldIdLst>
    <p:sldId id="317" r:id="rId3"/>
    <p:sldId id="257" r:id="rId4"/>
    <p:sldId id="302" r:id="rId5"/>
    <p:sldId id="268" r:id="rId6"/>
    <p:sldId id="331" r:id="rId7"/>
    <p:sldId id="330" r:id="rId8"/>
    <p:sldId id="327" r:id="rId9"/>
    <p:sldId id="328" r:id="rId10"/>
    <p:sldId id="333" r:id="rId11"/>
    <p:sldId id="319" r:id="rId12"/>
    <p:sldId id="260" r:id="rId13"/>
    <p:sldId id="326" r:id="rId14"/>
    <p:sldId id="313" r:id="rId15"/>
    <p:sldId id="334" r:id="rId16"/>
    <p:sldId id="329" r:id="rId17"/>
    <p:sldId id="341" r:id="rId18"/>
    <p:sldId id="299" r:id="rId19"/>
    <p:sldId id="322" r:id="rId20"/>
    <p:sldId id="323" r:id="rId21"/>
    <p:sldId id="324" r:id="rId22"/>
    <p:sldId id="335" r:id="rId23"/>
    <p:sldId id="336" r:id="rId24"/>
    <p:sldId id="279" r:id="rId25"/>
    <p:sldId id="338" r:id="rId26"/>
    <p:sldId id="337" r:id="rId27"/>
    <p:sldId id="340" r:id="rId28"/>
    <p:sldId id="325" r:id="rId29"/>
    <p:sldId id="320" r:id="rId30"/>
    <p:sldId id="342" r:id="rId31"/>
    <p:sldId id="344" r:id="rId32"/>
    <p:sldId id="343" r:id="rId33"/>
    <p:sldId id="346" r:id="rId34"/>
    <p:sldId id="345" r:id="rId35"/>
    <p:sldId id="348" r:id="rId36"/>
    <p:sldId id="347" r:id="rId37"/>
    <p:sldId id="349" r:id="rId38"/>
    <p:sldId id="350" r:id="rId39"/>
    <p:sldId id="28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53" autoAdjust="0"/>
    <p:restoredTop sz="94660"/>
  </p:normalViewPr>
  <p:slideViewPr>
    <p:cSldViewPr snapToGrid="0">
      <p:cViewPr varScale="1">
        <p:scale>
          <a:sx n="105" d="100"/>
          <a:sy n="105" d="100"/>
        </p:scale>
        <p:origin x="42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BF18A1-2315-4BC7-8A93-9A8B927B85F7}" type="doc">
      <dgm:prSet loTypeId="urn:microsoft.com/office/officeart/2005/8/layout/process1" loCatId="process" qsTypeId="urn:microsoft.com/office/officeart/2005/8/quickstyle/simple1" qsCatId="simple" csTypeId="urn:microsoft.com/office/officeart/2005/8/colors/accent1_2" csCatId="accent1" phldr="1"/>
      <dgm:spPr/>
    </dgm:pt>
    <dgm:pt modelId="{AC813782-F393-433B-8F5D-EDF975DC61F0}">
      <dgm:prSet phldrT="[Text]"/>
      <dgm:spPr>
        <a:solidFill>
          <a:schemeClr val="bg2">
            <a:lumMod val="25000"/>
          </a:schemeClr>
        </a:solidFill>
      </dgm:spPr>
      <dgm:t>
        <a:bodyPr/>
        <a:lstStyle/>
        <a:p>
          <a:r>
            <a:rPr lang="en-US" dirty="0"/>
            <a:t>Investigation to collect relevant inculpatory and exculpatory evidence</a:t>
          </a:r>
        </a:p>
      </dgm:t>
    </dgm:pt>
    <dgm:pt modelId="{2EC13A96-E40C-41F3-B420-D9FB43B60E77}" type="parTrans" cxnId="{6E50DB86-5844-4125-B745-89469E9B5101}">
      <dgm:prSet/>
      <dgm:spPr/>
      <dgm:t>
        <a:bodyPr/>
        <a:lstStyle/>
        <a:p>
          <a:endParaRPr lang="en-US"/>
        </a:p>
      </dgm:t>
    </dgm:pt>
    <dgm:pt modelId="{EB0776D1-DD3B-4F18-BAFE-BAF7055BADCB}" type="sibTrans" cxnId="{6E50DB86-5844-4125-B745-89469E9B5101}">
      <dgm:prSet/>
      <dgm:spPr>
        <a:solidFill>
          <a:schemeClr val="tx1"/>
        </a:solidFill>
      </dgm:spPr>
      <dgm:t>
        <a:bodyPr/>
        <a:lstStyle/>
        <a:p>
          <a:endParaRPr lang="en-US"/>
        </a:p>
      </dgm:t>
    </dgm:pt>
    <dgm:pt modelId="{FC204AF4-6B28-41C6-BCEB-C7058E0F675B}">
      <dgm:prSet phldrT="[Text]"/>
      <dgm:spPr>
        <a:solidFill>
          <a:schemeClr val="bg2">
            <a:lumMod val="25000"/>
          </a:schemeClr>
        </a:solidFill>
      </dgm:spPr>
      <dgm:t>
        <a:bodyPr/>
        <a:lstStyle/>
        <a:p>
          <a:r>
            <a:rPr lang="en-US" dirty="0"/>
            <a:t>Live hearing before a decision-maker who finds facts under preponderance of evidence standard, makes responsibility determination and determines sanctions</a:t>
          </a:r>
        </a:p>
      </dgm:t>
    </dgm:pt>
    <dgm:pt modelId="{F75CEA93-B934-4EAC-8D44-EBE6BB9C1158}" type="parTrans" cxnId="{5598888C-6115-413B-9943-A0D5F17E7F77}">
      <dgm:prSet/>
      <dgm:spPr/>
      <dgm:t>
        <a:bodyPr/>
        <a:lstStyle/>
        <a:p>
          <a:endParaRPr lang="en-US"/>
        </a:p>
      </dgm:t>
    </dgm:pt>
    <dgm:pt modelId="{4D14CE97-DEEF-4FF5-90BC-F92408A29A2B}" type="sibTrans" cxnId="{5598888C-6115-413B-9943-A0D5F17E7F77}">
      <dgm:prSet/>
      <dgm:spPr>
        <a:solidFill>
          <a:schemeClr val="tx1"/>
        </a:solidFill>
      </dgm:spPr>
      <dgm:t>
        <a:bodyPr/>
        <a:lstStyle/>
        <a:p>
          <a:endParaRPr lang="en-US"/>
        </a:p>
      </dgm:t>
    </dgm:pt>
    <dgm:pt modelId="{770B7158-AD60-4754-9D8B-7C1F40593A3E}">
      <dgm:prSet phldrT="[Text]"/>
      <dgm:spPr>
        <a:solidFill>
          <a:schemeClr val="bg2">
            <a:lumMod val="25000"/>
          </a:schemeClr>
        </a:solidFill>
      </dgm:spPr>
      <dgm:t>
        <a:bodyPr/>
        <a:lstStyle/>
        <a:p>
          <a:r>
            <a:rPr lang="en-US" dirty="0"/>
            <a:t>Appeal</a:t>
          </a:r>
        </a:p>
      </dgm:t>
    </dgm:pt>
    <dgm:pt modelId="{233C7902-217F-46B9-8502-AAC5206B2828}" type="parTrans" cxnId="{CCCD29A6-D3D3-409F-A464-A2AE7E0BD02F}">
      <dgm:prSet/>
      <dgm:spPr/>
      <dgm:t>
        <a:bodyPr/>
        <a:lstStyle/>
        <a:p>
          <a:endParaRPr lang="en-US"/>
        </a:p>
      </dgm:t>
    </dgm:pt>
    <dgm:pt modelId="{361406BB-FA7A-46DF-9EBE-3DC811AD7998}" type="sibTrans" cxnId="{CCCD29A6-D3D3-409F-A464-A2AE7E0BD02F}">
      <dgm:prSet/>
      <dgm:spPr/>
      <dgm:t>
        <a:bodyPr/>
        <a:lstStyle/>
        <a:p>
          <a:endParaRPr lang="en-US"/>
        </a:p>
      </dgm:t>
    </dgm:pt>
    <dgm:pt modelId="{FD26F6D7-E9A3-41BF-8939-40C218F82E3D}" type="pres">
      <dgm:prSet presAssocID="{0DBF18A1-2315-4BC7-8A93-9A8B927B85F7}" presName="Name0" presStyleCnt="0">
        <dgm:presLayoutVars>
          <dgm:dir/>
          <dgm:resizeHandles val="exact"/>
        </dgm:presLayoutVars>
      </dgm:prSet>
      <dgm:spPr/>
    </dgm:pt>
    <dgm:pt modelId="{A6415112-5EC3-4501-AC1E-F284A5541B58}" type="pres">
      <dgm:prSet presAssocID="{AC813782-F393-433B-8F5D-EDF975DC61F0}" presName="node" presStyleLbl="node1" presStyleIdx="0" presStyleCnt="3">
        <dgm:presLayoutVars>
          <dgm:bulletEnabled val="1"/>
        </dgm:presLayoutVars>
      </dgm:prSet>
      <dgm:spPr/>
    </dgm:pt>
    <dgm:pt modelId="{36E9AA29-2E19-4877-B2EE-1E8ADE2475E1}" type="pres">
      <dgm:prSet presAssocID="{EB0776D1-DD3B-4F18-BAFE-BAF7055BADCB}" presName="sibTrans" presStyleLbl="sibTrans2D1" presStyleIdx="0" presStyleCnt="2"/>
      <dgm:spPr/>
    </dgm:pt>
    <dgm:pt modelId="{DBF6CC23-211A-4E9A-9E7A-0A88BC4EC075}" type="pres">
      <dgm:prSet presAssocID="{EB0776D1-DD3B-4F18-BAFE-BAF7055BADCB}" presName="connectorText" presStyleLbl="sibTrans2D1" presStyleIdx="0" presStyleCnt="2"/>
      <dgm:spPr/>
    </dgm:pt>
    <dgm:pt modelId="{9E1476D1-21EB-46E0-948A-2AC124208539}" type="pres">
      <dgm:prSet presAssocID="{FC204AF4-6B28-41C6-BCEB-C7058E0F675B}" presName="node" presStyleLbl="node1" presStyleIdx="1" presStyleCnt="3">
        <dgm:presLayoutVars>
          <dgm:bulletEnabled val="1"/>
        </dgm:presLayoutVars>
      </dgm:prSet>
      <dgm:spPr/>
    </dgm:pt>
    <dgm:pt modelId="{12C74A4D-D650-427F-8E4E-F5669C5128EC}" type="pres">
      <dgm:prSet presAssocID="{4D14CE97-DEEF-4FF5-90BC-F92408A29A2B}" presName="sibTrans" presStyleLbl="sibTrans2D1" presStyleIdx="1" presStyleCnt="2"/>
      <dgm:spPr/>
    </dgm:pt>
    <dgm:pt modelId="{F20124B1-3B51-41D5-AF30-4B46B158BE58}" type="pres">
      <dgm:prSet presAssocID="{4D14CE97-DEEF-4FF5-90BC-F92408A29A2B}" presName="connectorText" presStyleLbl="sibTrans2D1" presStyleIdx="1" presStyleCnt="2"/>
      <dgm:spPr/>
    </dgm:pt>
    <dgm:pt modelId="{772D92B9-03DD-4822-BC5B-2415D3523569}" type="pres">
      <dgm:prSet presAssocID="{770B7158-AD60-4754-9D8B-7C1F40593A3E}" presName="node" presStyleLbl="node1" presStyleIdx="2" presStyleCnt="3">
        <dgm:presLayoutVars>
          <dgm:bulletEnabled val="1"/>
        </dgm:presLayoutVars>
      </dgm:prSet>
      <dgm:spPr/>
    </dgm:pt>
  </dgm:ptLst>
  <dgm:cxnLst>
    <dgm:cxn modelId="{2AB15400-373E-4F67-9DA1-422FA851DDBB}" type="presOf" srcId="{FC204AF4-6B28-41C6-BCEB-C7058E0F675B}" destId="{9E1476D1-21EB-46E0-948A-2AC124208539}" srcOrd="0" destOrd="0" presId="urn:microsoft.com/office/officeart/2005/8/layout/process1"/>
    <dgm:cxn modelId="{9E7CAC13-3686-496C-A7AE-DF43261BB8C1}" type="presOf" srcId="{EB0776D1-DD3B-4F18-BAFE-BAF7055BADCB}" destId="{36E9AA29-2E19-4877-B2EE-1E8ADE2475E1}" srcOrd="0" destOrd="0" presId="urn:microsoft.com/office/officeart/2005/8/layout/process1"/>
    <dgm:cxn modelId="{9FC9422A-ACF2-42BE-BA2F-FA09832FC683}" type="presOf" srcId="{EB0776D1-DD3B-4F18-BAFE-BAF7055BADCB}" destId="{DBF6CC23-211A-4E9A-9E7A-0A88BC4EC075}" srcOrd="1" destOrd="0" presId="urn:microsoft.com/office/officeart/2005/8/layout/process1"/>
    <dgm:cxn modelId="{D7C0A133-EB07-4361-8D52-394D760A6936}" type="presOf" srcId="{0DBF18A1-2315-4BC7-8A93-9A8B927B85F7}" destId="{FD26F6D7-E9A3-41BF-8939-40C218F82E3D}" srcOrd="0" destOrd="0" presId="urn:microsoft.com/office/officeart/2005/8/layout/process1"/>
    <dgm:cxn modelId="{9913DF66-4011-4062-8038-31F070A722B8}" type="presOf" srcId="{AC813782-F393-433B-8F5D-EDF975DC61F0}" destId="{A6415112-5EC3-4501-AC1E-F284A5541B58}" srcOrd="0" destOrd="0" presId="urn:microsoft.com/office/officeart/2005/8/layout/process1"/>
    <dgm:cxn modelId="{6C463A76-1D47-4DB7-BB7A-F942322C868E}" type="presOf" srcId="{4D14CE97-DEEF-4FF5-90BC-F92408A29A2B}" destId="{F20124B1-3B51-41D5-AF30-4B46B158BE58}" srcOrd="1" destOrd="0" presId="urn:microsoft.com/office/officeart/2005/8/layout/process1"/>
    <dgm:cxn modelId="{C6B71777-31F9-4F0F-863B-F1D185FC95E5}" type="presOf" srcId="{770B7158-AD60-4754-9D8B-7C1F40593A3E}" destId="{772D92B9-03DD-4822-BC5B-2415D3523569}" srcOrd="0" destOrd="0" presId="urn:microsoft.com/office/officeart/2005/8/layout/process1"/>
    <dgm:cxn modelId="{6E50DB86-5844-4125-B745-89469E9B5101}" srcId="{0DBF18A1-2315-4BC7-8A93-9A8B927B85F7}" destId="{AC813782-F393-433B-8F5D-EDF975DC61F0}" srcOrd="0" destOrd="0" parTransId="{2EC13A96-E40C-41F3-B420-D9FB43B60E77}" sibTransId="{EB0776D1-DD3B-4F18-BAFE-BAF7055BADCB}"/>
    <dgm:cxn modelId="{5598888C-6115-413B-9943-A0D5F17E7F77}" srcId="{0DBF18A1-2315-4BC7-8A93-9A8B927B85F7}" destId="{FC204AF4-6B28-41C6-BCEB-C7058E0F675B}" srcOrd="1" destOrd="0" parTransId="{F75CEA93-B934-4EAC-8D44-EBE6BB9C1158}" sibTransId="{4D14CE97-DEEF-4FF5-90BC-F92408A29A2B}"/>
    <dgm:cxn modelId="{FDC3D79B-2BC0-45B5-8EFC-4A7FFDD51BE2}" type="presOf" srcId="{4D14CE97-DEEF-4FF5-90BC-F92408A29A2B}" destId="{12C74A4D-D650-427F-8E4E-F5669C5128EC}" srcOrd="0" destOrd="0" presId="urn:microsoft.com/office/officeart/2005/8/layout/process1"/>
    <dgm:cxn modelId="{CCCD29A6-D3D3-409F-A464-A2AE7E0BD02F}" srcId="{0DBF18A1-2315-4BC7-8A93-9A8B927B85F7}" destId="{770B7158-AD60-4754-9D8B-7C1F40593A3E}" srcOrd="2" destOrd="0" parTransId="{233C7902-217F-46B9-8502-AAC5206B2828}" sibTransId="{361406BB-FA7A-46DF-9EBE-3DC811AD7998}"/>
    <dgm:cxn modelId="{0C471DBC-9E84-4581-B35A-FFBF715650C4}" type="presParOf" srcId="{FD26F6D7-E9A3-41BF-8939-40C218F82E3D}" destId="{A6415112-5EC3-4501-AC1E-F284A5541B58}" srcOrd="0" destOrd="0" presId="urn:microsoft.com/office/officeart/2005/8/layout/process1"/>
    <dgm:cxn modelId="{5482A1E5-8935-406E-8DEA-9D4F1BFCDF86}" type="presParOf" srcId="{FD26F6D7-E9A3-41BF-8939-40C218F82E3D}" destId="{36E9AA29-2E19-4877-B2EE-1E8ADE2475E1}" srcOrd="1" destOrd="0" presId="urn:microsoft.com/office/officeart/2005/8/layout/process1"/>
    <dgm:cxn modelId="{4044732E-15D4-4EE0-BF32-A38153001ABB}" type="presParOf" srcId="{36E9AA29-2E19-4877-B2EE-1E8ADE2475E1}" destId="{DBF6CC23-211A-4E9A-9E7A-0A88BC4EC075}" srcOrd="0" destOrd="0" presId="urn:microsoft.com/office/officeart/2005/8/layout/process1"/>
    <dgm:cxn modelId="{29790F85-49B7-4071-906B-AAC4C147D91C}" type="presParOf" srcId="{FD26F6D7-E9A3-41BF-8939-40C218F82E3D}" destId="{9E1476D1-21EB-46E0-948A-2AC124208539}" srcOrd="2" destOrd="0" presId="urn:microsoft.com/office/officeart/2005/8/layout/process1"/>
    <dgm:cxn modelId="{1CD796C2-79F1-4277-B293-D5A435150D2B}" type="presParOf" srcId="{FD26F6D7-E9A3-41BF-8939-40C218F82E3D}" destId="{12C74A4D-D650-427F-8E4E-F5669C5128EC}" srcOrd="3" destOrd="0" presId="urn:microsoft.com/office/officeart/2005/8/layout/process1"/>
    <dgm:cxn modelId="{6149DC7E-352E-4E7F-B644-8FC49E3436CD}" type="presParOf" srcId="{12C74A4D-D650-427F-8E4E-F5669C5128EC}" destId="{F20124B1-3B51-41D5-AF30-4B46B158BE58}" srcOrd="0" destOrd="0" presId="urn:microsoft.com/office/officeart/2005/8/layout/process1"/>
    <dgm:cxn modelId="{A8C394AD-C83A-4985-8B92-285227BD5F4A}" type="presParOf" srcId="{FD26F6D7-E9A3-41BF-8939-40C218F82E3D}" destId="{772D92B9-03DD-4822-BC5B-2415D352356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415112-5EC3-4501-AC1E-F284A5541B58}">
      <dsp:nvSpPr>
        <dsp:cNvPr id="0" name=""/>
        <dsp:cNvSpPr/>
      </dsp:nvSpPr>
      <dsp:spPr>
        <a:xfrm>
          <a:off x="7143" y="1186761"/>
          <a:ext cx="2135187" cy="3045144"/>
        </a:xfrm>
        <a:prstGeom prst="roundRect">
          <a:avLst>
            <a:gd name="adj" fmla="val 10000"/>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Investigation to collect relevant inculpatory and exculpatory evidence</a:t>
          </a:r>
        </a:p>
      </dsp:txBody>
      <dsp:txXfrm>
        <a:off x="69680" y="1249298"/>
        <a:ext cx="2010113" cy="2920070"/>
      </dsp:txXfrm>
    </dsp:sp>
    <dsp:sp modelId="{36E9AA29-2E19-4877-B2EE-1E8ADE2475E1}">
      <dsp:nvSpPr>
        <dsp:cNvPr id="0" name=""/>
        <dsp:cNvSpPr/>
      </dsp:nvSpPr>
      <dsp:spPr>
        <a:xfrm>
          <a:off x="2355850" y="2444570"/>
          <a:ext cx="452659" cy="529526"/>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2355850" y="2550475"/>
        <a:ext cx="316861" cy="317716"/>
      </dsp:txXfrm>
    </dsp:sp>
    <dsp:sp modelId="{9E1476D1-21EB-46E0-948A-2AC124208539}">
      <dsp:nvSpPr>
        <dsp:cNvPr id="0" name=""/>
        <dsp:cNvSpPr/>
      </dsp:nvSpPr>
      <dsp:spPr>
        <a:xfrm>
          <a:off x="2996406" y="1186761"/>
          <a:ext cx="2135187" cy="3045144"/>
        </a:xfrm>
        <a:prstGeom prst="roundRect">
          <a:avLst>
            <a:gd name="adj" fmla="val 10000"/>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Live hearing before a decision-maker who finds facts under preponderance of evidence standard, makes responsibility determination and determines sanctions</a:t>
          </a:r>
        </a:p>
      </dsp:txBody>
      <dsp:txXfrm>
        <a:off x="3058943" y="1249298"/>
        <a:ext cx="2010113" cy="2920070"/>
      </dsp:txXfrm>
    </dsp:sp>
    <dsp:sp modelId="{12C74A4D-D650-427F-8E4E-F5669C5128EC}">
      <dsp:nvSpPr>
        <dsp:cNvPr id="0" name=""/>
        <dsp:cNvSpPr/>
      </dsp:nvSpPr>
      <dsp:spPr>
        <a:xfrm>
          <a:off x="5345112" y="2444570"/>
          <a:ext cx="452659" cy="529526"/>
        </a:xfrm>
        <a:prstGeom prst="rightArrow">
          <a:avLst>
            <a:gd name="adj1" fmla="val 60000"/>
            <a:gd name="adj2" fmla="val 50000"/>
          </a:avLst>
        </a:prstGeom>
        <a:solidFill>
          <a:schemeClr val="tx1"/>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5345112" y="2550475"/>
        <a:ext cx="316861" cy="317716"/>
      </dsp:txXfrm>
    </dsp:sp>
    <dsp:sp modelId="{772D92B9-03DD-4822-BC5B-2415D3523569}">
      <dsp:nvSpPr>
        <dsp:cNvPr id="0" name=""/>
        <dsp:cNvSpPr/>
      </dsp:nvSpPr>
      <dsp:spPr>
        <a:xfrm>
          <a:off x="5985668" y="1186761"/>
          <a:ext cx="2135187" cy="3045144"/>
        </a:xfrm>
        <a:prstGeom prst="roundRect">
          <a:avLst>
            <a:gd name="adj" fmla="val 10000"/>
          </a:avLst>
        </a:prstGeom>
        <a:solidFill>
          <a:schemeClr val="bg2">
            <a:lumMod val="2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Appeal</a:t>
          </a:r>
        </a:p>
      </dsp:txBody>
      <dsp:txXfrm>
        <a:off x="6048205" y="1249298"/>
        <a:ext cx="2010113" cy="292007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D937DC-FF97-4522-84DD-2EF0692A5607}"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33A902-D9D5-4ACA-9DD7-29F08B5B8AF4}" type="slidenum">
              <a:rPr lang="en-US" smtClean="0"/>
              <a:t>‹#›</a:t>
            </a:fld>
            <a:endParaRPr lang="en-US"/>
          </a:p>
        </p:txBody>
      </p:sp>
    </p:spTree>
    <p:extLst>
      <p:ext uri="{BB962C8B-B14F-4D97-AF65-F5344CB8AC3E}">
        <p14:creationId xmlns:p14="http://schemas.microsoft.com/office/powerpoint/2010/main" val="2314961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2020 regs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79CFFE-164A-4B07-9082-08B7687A994E}" type="slidenum">
              <a:rPr kumimoji="0" lang="en-US"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522018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3400F-F73D-E3DD-6108-A5F1AFC2CB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A7D1D1-E81F-69A4-9B36-A8348610BD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302B51-0BED-20C5-807B-57D8350D4AB0}"/>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5" name="Footer Placeholder 4">
            <a:extLst>
              <a:ext uri="{FF2B5EF4-FFF2-40B4-BE49-F238E27FC236}">
                <a16:creationId xmlns:a16="http://schemas.microsoft.com/office/drawing/2014/main" id="{65DDBE2D-7941-2BFC-A62C-E701176D11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85160-64DD-1389-E2E3-0F0BCBD1D080}"/>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3541406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CB0FB-757A-0AD9-AF71-26912E34FB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775228-FC03-8B8F-8FE4-D33C92161D4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B08B7C-8DA9-ACC2-BA4E-137DAA71D65E}"/>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5" name="Footer Placeholder 4">
            <a:extLst>
              <a:ext uri="{FF2B5EF4-FFF2-40B4-BE49-F238E27FC236}">
                <a16:creationId xmlns:a16="http://schemas.microsoft.com/office/drawing/2014/main" id="{5B33753F-CCAF-4EF6-C428-6E7D9C7E9C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933380-416B-AFC8-BE15-7CF5816BE7C3}"/>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2776916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DA8E81-EBC9-B6CF-79F0-EDCE5638D0B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F54A8A-234B-8935-D189-E29F96D0A7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3656F-BA81-926E-EFA0-8ECA1DDFCBE7}"/>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5" name="Footer Placeholder 4">
            <a:extLst>
              <a:ext uri="{FF2B5EF4-FFF2-40B4-BE49-F238E27FC236}">
                <a16:creationId xmlns:a16="http://schemas.microsoft.com/office/drawing/2014/main" id="{98A9257A-C7E0-6AB1-D7FD-793038293F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F266FF-DFDB-29A9-9789-F9D9736A477E}"/>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1006784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420283"/>
            <a:ext cx="5181600" cy="980017"/>
          </a:xfrm>
        </p:spPr>
        <p:txBody>
          <a:bodyPr/>
          <a:lstStyle/>
          <a:p>
            <a:r>
              <a:rPr lang="en-US"/>
              <a:t>Click to edit Master title style</a:t>
            </a:r>
          </a:p>
        </p:txBody>
      </p:sp>
      <p:sp>
        <p:nvSpPr>
          <p:cNvPr id="3" name="Subtitle 2"/>
          <p:cNvSpPr>
            <a:spLocks noGrp="1"/>
          </p:cNvSpPr>
          <p:nvPr>
            <p:ph type="subTitle" idx="1"/>
          </p:nvPr>
        </p:nvSpPr>
        <p:spPr>
          <a:xfrm>
            <a:off x="914400" y="2590800"/>
            <a:ext cx="4267200" cy="1168400"/>
          </a:xfrm>
        </p:spPr>
        <p:txBody>
          <a:bodyPr/>
          <a:lstStyle>
            <a:lvl1pPr marL="0" indent="0" algn="ctr">
              <a:buNone/>
              <a:defRPr>
                <a:solidFill>
                  <a:schemeClr val="tx1">
                    <a:tint val="75000"/>
                  </a:schemeClr>
                </a:solidFill>
              </a:defRPr>
            </a:lvl1pPr>
            <a:lvl2pPr marL="304815" indent="0" algn="ctr">
              <a:buNone/>
              <a:defRPr>
                <a:solidFill>
                  <a:schemeClr val="tx1">
                    <a:tint val="75000"/>
                  </a:schemeClr>
                </a:solidFill>
              </a:defRPr>
            </a:lvl2pPr>
            <a:lvl3pPr marL="609630" indent="0" algn="ctr">
              <a:buNone/>
              <a:defRPr>
                <a:solidFill>
                  <a:schemeClr val="tx1">
                    <a:tint val="75000"/>
                  </a:schemeClr>
                </a:solidFill>
              </a:defRPr>
            </a:lvl3pPr>
            <a:lvl4pPr marL="914446" indent="0" algn="ctr">
              <a:buNone/>
              <a:defRPr>
                <a:solidFill>
                  <a:schemeClr val="tx1">
                    <a:tint val="75000"/>
                  </a:schemeClr>
                </a:solidFill>
              </a:defRPr>
            </a:lvl4pPr>
            <a:lvl5pPr marL="1219261" indent="0" algn="ctr">
              <a:buNone/>
              <a:defRPr>
                <a:solidFill>
                  <a:schemeClr val="tx1">
                    <a:tint val="75000"/>
                  </a:schemeClr>
                </a:solidFill>
              </a:defRPr>
            </a:lvl5pPr>
            <a:lvl6pPr marL="1524076" indent="0" algn="ctr">
              <a:buNone/>
              <a:defRPr>
                <a:solidFill>
                  <a:schemeClr val="tx1">
                    <a:tint val="75000"/>
                  </a:schemeClr>
                </a:solidFill>
              </a:defRPr>
            </a:lvl6pPr>
            <a:lvl7pPr marL="1828891" indent="0" algn="ctr">
              <a:buNone/>
              <a:defRPr>
                <a:solidFill>
                  <a:schemeClr val="tx1">
                    <a:tint val="75000"/>
                  </a:schemeClr>
                </a:solidFill>
              </a:defRPr>
            </a:lvl7pPr>
            <a:lvl8pPr marL="2133707" indent="0" algn="ctr">
              <a:buNone/>
              <a:defRPr>
                <a:solidFill>
                  <a:schemeClr val="tx1">
                    <a:tint val="75000"/>
                  </a:schemeClr>
                </a:solidFill>
              </a:defRPr>
            </a:lvl8pPr>
            <a:lvl9pPr marL="243852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73840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18624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81542" y="2937934"/>
            <a:ext cx="5181600" cy="908050"/>
          </a:xfrm>
        </p:spPr>
        <p:txBody>
          <a:bodyPr anchor="t"/>
          <a:lstStyle>
            <a:lvl1pPr algn="l">
              <a:defRPr sz="2667" b="1" cap="all"/>
            </a:lvl1pPr>
          </a:lstStyle>
          <a:p>
            <a:r>
              <a:rPr lang="en-US"/>
              <a:t>Click to edit Master title style</a:t>
            </a:r>
          </a:p>
        </p:txBody>
      </p:sp>
      <p:sp>
        <p:nvSpPr>
          <p:cNvPr id="3" name="Text Placeholder 2"/>
          <p:cNvSpPr>
            <a:spLocks noGrp="1"/>
          </p:cNvSpPr>
          <p:nvPr>
            <p:ph type="body" idx="1"/>
          </p:nvPr>
        </p:nvSpPr>
        <p:spPr>
          <a:xfrm>
            <a:off x="481542" y="1937809"/>
            <a:ext cx="5181600" cy="1000125"/>
          </a:xfrm>
        </p:spPr>
        <p:txBody>
          <a:bodyPr anchor="b"/>
          <a:lstStyle>
            <a:lvl1pPr marL="0" indent="0">
              <a:buNone/>
              <a:defRPr sz="1333">
                <a:solidFill>
                  <a:schemeClr val="tx1">
                    <a:tint val="75000"/>
                  </a:schemeClr>
                </a:solidFill>
              </a:defRPr>
            </a:lvl1pPr>
            <a:lvl2pPr marL="304815" indent="0">
              <a:buNone/>
              <a:defRPr sz="1200">
                <a:solidFill>
                  <a:schemeClr val="tx1">
                    <a:tint val="75000"/>
                  </a:schemeClr>
                </a:solidFill>
              </a:defRPr>
            </a:lvl2pPr>
            <a:lvl3pPr marL="609630" indent="0">
              <a:buNone/>
              <a:defRPr sz="1067">
                <a:solidFill>
                  <a:schemeClr val="tx1">
                    <a:tint val="75000"/>
                  </a:schemeClr>
                </a:solidFill>
              </a:defRPr>
            </a:lvl3pPr>
            <a:lvl4pPr marL="914446" indent="0">
              <a:buNone/>
              <a:defRPr sz="933">
                <a:solidFill>
                  <a:schemeClr val="tx1">
                    <a:tint val="75000"/>
                  </a:schemeClr>
                </a:solidFill>
              </a:defRPr>
            </a:lvl4pPr>
            <a:lvl5pPr marL="1219261" indent="0">
              <a:buNone/>
              <a:defRPr sz="933">
                <a:solidFill>
                  <a:schemeClr val="tx1">
                    <a:tint val="75000"/>
                  </a:schemeClr>
                </a:solidFill>
              </a:defRPr>
            </a:lvl5pPr>
            <a:lvl6pPr marL="1524076" indent="0">
              <a:buNone/>
              <a:defRPr sz="933">
                <a:solidFill>
                  <a:schemeClr val="tx1">
                    <a:tint val="75000"/>
                  </a:schemeClr>
                </a:solidFill>
              </a:defRPr>
            </a:lvl6pPr>
            <a:lvl7pPr marL="1828891" indent="0">
              <a:buNone/>
              <a:defRPr sz="933">
                <a:solidFill>
                  <a:schemeClr val="tx1">
                    <a:tint val="75000"/>
                  </a:schemeClr>
                </a:solidFill>
              </a:defRPr>
            </a:lvl7pPr>
            <a:lvl8pPr marL="2133707" indent="0">
              <a:buNone/>
              <a:defRPr sz="933">
                <a:solidFill>
                  <a:schemeClr val="tx1">
                    <a:tint val="75000"/>
                  </a:schemeClr>
                </a:solidFill>
              </a:defRPr>
            </a:lvl8pPr>
            <a:lvl9pPr marL="2438522" indent="0">
              <a:buNone/>
              <a:defRPr sz="93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38465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4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098800" y="1066800"/>
            <a:ext cx="2692400" cy="3017309"/>
          </a:xfrm>
        </p:spPr>
        <p:txBody>
          <a:bodyPr/>
          <a:lstStyle>
            <a:lvl1pPr>
              <a:defRPr sz="1867"/>
            </a:lvl1pPr>
            <a:lvl2pPr>
              <a:defRPr sz="1600"/>
            </a:lvl2pPr>
            <a:lvl3pPr>
              <a:defRPr sz="1333"/>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4628137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04800" y="1023409"/>
            <a:ext cx="2693459"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4" name="Content Placeholder 3"/>
          <p:cNvSpPr>
            <a:spLocks noGrp="1"/>
          </p:cNvSpPr>
          <p:nvPr>
            <p:ph sz="half" idx="2"/>
          </p:nvPr>
        </p:nvSpPr>
        <p:spPr>
          <a:xfrm>
            <a:off x="304800" y="1449917"/>
            <a:ext cx="2693459"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096684" y="1023409"/>
            <a:ext cx="2694517" cy="426508"/>
          </a:xfrm>
        </p:spPr>
        <p:txBody>
          <a:bodyPr anchor="b"/>
          <a:lstStyle>
            <a:lvl1pPr marL="0" indent="0">
              <a:buNone/>
              <a:defRPr sz="1600" b="1"/>
            </a:lvl1pPr>
            <a:lvl2pPr marL="304815" indent="0">
              <a:buNone/>
              <a:defRPr sz="1333" b="1"/>
            </a:lvl2pPr>
            <a:lvl3pPr marL="609630" indent="0">
              <a:buNone/>
              <a:defRPr sz="1200" b="1"/>
            </a:lvl3pPr>
            <a:lvl4pPr marL="914446" indent="0">
              <a:buNone/>
              <a:defRPr sz="1067" b="1"/>
            </a:lvl4pPr>
            <a:lvl5pPr marL="1219261" indent="0">
              <a:buNone/>
              <a:defRPr sz="1067" b="1"/>
            </a:lvl5pPr>
            <a:lvl6pPr marL="1524076" indent="0">
              <a:buNone/>
              <a:defRPr sz="1067" b="1"/>
            </a:lvl6pPr>
            <a:lvl7pPr marL="1828891" indent="0">
              <a:buNone/>
              <a:defRPr sz="1067" b="1"/>
            </a:lvl7pPr>
            <a:lvl8pPr marL="2133707" indent="0">
              <a:buNone/>
              <a:defRPr sz="1067" b="1"/>
            </a:lvl8pPr>
            <a:lvl9pPr marL="2438522" indent="0">
              <a:buNone/>
              <a:defRPr sz="1067" b="1"/>
            </a:lvl9pPr>
          </a:lstStyle>
          <a:p>
            <a:pPr lvl="0"/>
            <a:r>
              <a:rPr lang="en-US"/>
              <a:t>Click to edit Master text styles</a:t>
            </a:r>
          </a:p>
        </p:txBody>
      </p:sp>
      <p:sp>
        <p:nvSpPr>
          <p:cNvPr id="6" name="Content Placeholder 5"/>
          <p:cNvSpPr>
            <a:spLocks noGrp="1"/>
          </p:cNvSpPr>
          <p:nvPr>
            <p:ph sz="quarter" idx="4"/>
          </p:nvPr>
        </p:nvSpPr>
        <p:spPr>
          <a:xfrm>
            <a:off x="3096684" y="1449917"/>
            <a:ext cx="2694517" cy="2634192"/>
          </a:xfrm>
        </p:spPr>
        <p:txBody>
          <a:bodyPr/>
          <a:lstStyle>
            <a:lvl1pPr>
              <a:defRPr sz="1600"/>
            </a:lvl1pPr>
            <a:lvl2pPr>
              <a:defRPr sz="1333"/>
            </a:lvl2pPr>
            <a:lvl3pPr>
              <a:defRPr sz="1200"/>
            </a:lvl3pPr>
            <a:lvl4pPr>
              <a:defRPr sz="1067"/>
            </a:lvl4pPr>
            <a:lvl5pPr>
              <a:defRPr sz="1067"/>
            </a:lvl5pPr>
            <a:lvl6pPr>
              <a:defRPr sz="1067"/>
            </a:lvl6pPr>
            <a:lvl7pPr>
              <a:defRPr sz="1067"/>
            </a:lvl7pPr>
            <a:lvl8pPr>
              <a:defRPr sz="1067"/>
            </a:lvl8pPr>
            <a:lvl9pPr>
              <a:defRPr sz="10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35791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983850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261514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0" y="182033"/>
            <a:ext cx="2005542" cy="774700"/>
          </a:xfrm>
        </p:spPr>
        <p:txBody>
          <a:bodyPr anchor="b"/>
          <a:lstStyle>
            <a:lvl1pPr algn="l">
              <a:defRPr sz="1333" b="1"/>
            </a:lvl1pPr>
          </a:lstStyle>
          <a:p>
            <a:r>
              <a:rPr lang="en-US"/>
              <a:t>Click to edit Master title style</a:t>
            </a:r>
          </a:p>
        </p:txBody>
      </p:sp>
      <p:sp>
        <p:nvSpPr>
          <p:cNvPr id="3" name="Content Placeholder 2"/>
          <p:cNvSpPr>
            <a:spLocks noGrp="1"/>
          </p:cNvSpPr>
          <p:nvPr>
            <p:ph idx="1"/>
          </p:nvPr>
        </p:nvSpPr>
        <p:spPr>
          <a:xfrm>
            <a:off x="2383367" y="182034"/>
            <a:ext cx="3407833" cy="3902075"/>
          </a:xfrm>
        </p:spPr>
        <p:txBody>
          <a:bodyPr/>
          <a:lstStyle>
            <a:lvl1pPr>
              <a:defRPr sz="2133"/>
            </a:lvl1pPr>
            <a:lvl2pPr>
              <a:defRPr sz="1867"/>
            </a:lvl2pPr>
            <a:lvl3pPr>
              <a:defRPr sz="1600"/>
            </a:lvl3pPr>
            <a:lvl4pPr>
              <a:defRPr sz="1333"/>
            </a:lvl4pPr>
            <a:lvl5pPr>
              <a:defRPr sz="1333"/>
            </a:lvl5pPr>
            <a:lvl6pPr>
              <a:defRPr sz="1333"/>
            </a:lvl6pPr>
            <a:lvl7pPr>
              <a:defRPr sz="1333"/>
            </a:lvl7pPr>
            <a:lvl8pPr>
              <a:defRPr sz="1333"/>
            </a:lvl8pPr>
            <a:lvl9pPr>
              <a:defRPr sz="13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4800" y="956734"/>
            <a:ext cx="2005542" cy="31273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9517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C600C-04D2-335C-FDB2-53452DE971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16DAE4-D18C-DE88-72E2-39B9A6C2AF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91A932-8023-81D1-DCA6-C2C22C34D0C7}"/>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5" name="Footer Placeholder 4">
            <a:extLst>
              <a:ext uri="{FF2B5EF4-FFF2-40B4-BE49-F238E27FC236}">
                <a16:creationId xmlns:a16="http://schemas.microsoft.com/office/drawing/2014/main" id="{7B0B369F-4C3A-2A41-C15A-D4746512B9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F5E8D-23C3-9E2E-2284-59269F31122C}"/>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18245122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94859" y="3200400"/>
            <a:ext cx="3657600" cy="377825"/>
          </a:xfrm>
        </p:spPr>
        <p:txBody>
          <a:bodyPr anchor="b"/>
          <a:lstStyle>
            <a:lvl1pPr algn="l">
              <a:defRPr sz="1333" b="1"/>
            </a:lvl1pPr>
          </a:lstStyle>
          <a:p>
            <a:r>
              <a:rPr lang="en-US"/>
              <a:t>Click to edit Master title style</a:t>
            </a:r>
          </a:p>
        </p:txBody>
      </p:sp>
      <p:sp>
        <p:nvSpPr>
          <p:cNvPr id="3" name="Picture Placeholder 2"/>
          <p:cNvSpPr>
            <a:spLocks noGrp="1"/>
          </p:cNvSpPr>
          <p:nvPr>
            <p:ph type="pic" idx="1"/>
          </p:nvPr>
        </p:nvSpPr>
        <p:spPr>
          <a:xfrm>
            <a:off x="1194859" y="408517"/>
            <a:ext cx="3657600" cy="2743200"/>
          </a:xfrm>
        </p:spPr>
        <p:txBody>
          <a:bodyPr/>
          <a:lstStyle>
            <a:lvl1pPr marL="0" indent="0">
              <a:buNone/>
              <a:defRPr sz="2133"/>
            </a:lvl1pPr>
            <a:lvl2pPr marL="304815" indent="0">
              <a:buNone/>
              <a:defRPr sz="1867"/>
            </a:lvl2pPr>
            <a:lvl3pPr marL="609630" indent="0">
              <a:buNone/>
              <a:defRPr sz="1600"/>
            </a:lvl3pPr>
            <a:lvl4pPr marL="914446" indent="0">
              <a:buNone/>
              <a:defRPr sz="1333"/>
            </a:lvl4pPr>
            <a:lvl5pPr marL="1219261" indent="0">
              <a:buNone/>
              <a:defRPr sz="1333"/>
            </a:lvl5pPr>
            <a:lvl6pPr marL="1524076" indent="0">
              <a:buNone/>
              <a:defRPr sz="1333"/>
            </a:lvl6pPr>
            <a:lvl7pPr marL="1828891" indent="0">
              <a:buNone/>
              <a:defRPr sz="1333"/>
            </a:lvl7pPr>
            <a:lvl8pPr marL="2133707" indent="0">
              <a:buNone/>
              <a:defRPr sz="1333"/>
            </a:lvl8pPr>
            <a:lvl9pPr marL="2438522" indent="0">
              <a:buNone/>
              <a:defRPr sz="1333"/>
            </a:lvl9pPr>
          </a:lstStyle>
          <a:p>
            <a:endParaRPr lang="en-US"/>
          </a:p>
        </p:txBody>
      </p:sp>
      <p:sp>
        <p:nvSpPr>
          <p:cNvPr id="4" name="Text Placeholder 3"/>
          <p:cNvSpPr>
            <a:spLocks noGrp="1"/>
          </p:cNvSpPr>
          <p:nvPr>
            <p:ph type="body" sz="half" idx="2"/>
          </p:nvPr>
        </p:nvSpPr>
        <p:spPr>
          <a:xfrm>
            <a:off x="1194859" y="3578225"/>
            <a:ext cx="3657600" cy="536575"/>
          </a:xfrm>
        </p:spPr>
        <p:txBody>
          <a:bodyPr/>
          <a:lstStyle>
            <a:lvl1pPr marL="0" indent="0">
              <a:buNone/>
              <a:defRPr sz="933"/>
            </a:lvl1pPr>
            <a:lvl2pPr marL="304815" indent="0">
              <a:buNone/>
              <a:defRPr sz="800"/>
            </a:lvl2pPr>
            <a:lvl3pPr marL="609630" indent="0">
              <a:buNone/>
              <a:defRPr sz="667"/>
            </a:lvl3pPr>
            <a:lvl4pPr marL="914446" indent="0">
              <a:buNone/>
              <a:defRPr sz="600"/>
            </a:lvl4pPr>
            <a:lvl5pPr marL="1219261" indent="0">
              <a:buNone/>
              <a:defRPr sz="600"/>
            </a:lvl5pPr>
            <a:lvl6pPr marL="1524076" indent="0">
              <a:buNone/>
              <a:defRPr sz="600"/>
            </a:lvl6pPr>
            <a:lvl7pPr marL="1828891" indent="0">
              <a:buNone/>
              <a:defRPr sz="600"/>
            </a:lvl7pPr>
            <a:lvl8pPr marL="2133707" indent="0">
              <a:buNone/>
              <a:defRPr sz="600"/>
            </a:lvl8pPr>
            <a:lvl9pPr marL="2438522" indent="0">
              <a:buNone/>
              <a:defRPr sz="6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595709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227802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419600" y="183092"/>
            <a:ext cx="1371600" cy="3901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0" y="183092"/>
            <a:ext cx="4013200" cy="39010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21765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996A4-5CA2-3FB6-E60D-02A07630745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3BBC16-240F-B6AB-9D02-FC7416EFE0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B386D9-DF77-305F-BC92-DFC2B552276B}"/>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5" name="Footer Placeholder 4">
            <a:extLst>
              <a:ext uri="{FF2B5EF4-FFF2-40B4-BE49-F238E27FC236}">
                <a16:creationId xmlns:a16="http://schemas.microsoft.com/office/drawing/2014/main" id="{49C51F00-E504-5BF1-9663-FBFF5802CD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AF2779-C8F2-AF87-52AD-22A666D202B1}"/>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2998812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761C5-4BFC-31E7-47CA-C89D0AE200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C1D541-E2A8-CA79-EF1D-04D5D29E94B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BFA436E-A561-A1C7-B745-16752D3BC0B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441F3D-979F-58C1-0946-A080FEED23D2}"/>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6" name="Footer Placeholder 5">
            <a:extLst>
              <a:ext uri="{FF2B5EF4-FFF2-40B4-BE49-F238E27FC236}">
                <a16:creationId xmlns:a16="http://schemas.microsoft.com/office/drawing/2014/main" id="{4B0258BA-1692-92BF-407C-D87A9B5363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DC16B1-E6AD-5F38-BE04-9813BF857B61}"/>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2113513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740E8-58A6-30FA-B832-15F6013C98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529F16-4F6C-2CE3-3DBA-BCBDD59740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AE9B83E-6F28-672F-C8EC-15C26AFA92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E1D9C8D-450A-3C52-0754-3E93FDFCE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7C426E-1584-1558-96FF-3318C44CE36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A04378-D665-C47D-27CD-A5B599A57B2B}"/>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8" name="Footer Placeholder 7">
            <a:extLst>
              <a:ext uri="{FF2B5EF4-FFF2-40B4-BE49-F238E27FC236}">
                <a16:creationId xmlns:a16="http://schemas.microsoft.com/office/drawing/2014/main" id="{36344738-2953-BC8E-AADC-02E7BD0856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BCAC44-9404-A6D7-AB5B-424A7454B41E}"/>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1147959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D41E22-A9F0-CCAB-3907-AA46EF2FEA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9028B4-1223-F1F8-E21A-E9A4F2F3F621}"/>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4" name="Footer Placeholder 3">
            <a:extLst>
              <a:ext uri="{FF2B5EF4-FFF2-40B4-BE49-F238E27FC236}">
                <a16:creationId xmlns:a16="http://schemas.microsoft.com/office/drawing/2014/main" id="{9BCADCFC-DDDF-BABD-CEDC-1D1234D600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B34182-C296-FBE0-23BA-068709DD1881}"/>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2959933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2BC412-A47B-2C3F-47FA-35D00BC45458}"/>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3" name="Footer Placeholder 2">
            <a:extLst>
              <a:ext uri="{FF2B5EF4-FFF2-40B4-BE49-F238E27FC236}">
                <a16:creationId xmlns:a16="http://schemas.microsoft.com/office/drawing/2014/main" id="{E1AD068C-96AF-3D88-9589-64C27676D3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319F844-4B72-F365-658F-C974CC6BCDA3}"/>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1334648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2559B-B688-14DB-E47E-B1C95C547C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E3CB6A-C4F1-46E3-B2A8-0B16687AB5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34F48B5-CF8E-5CD3-BF19-1170407595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999A93-09CE-3776-B641-5B01F48AD3F3}"/>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6" name="Footer Placeholder 5">
            <a:extLst>
              <a:ext uri="{FF2B5EF4-FFF2-40B4-BE49-F238E27FC236}">
                <a16:creationId xmlns:a16="http://schemas.microsoft.com/office/drawing/2014/main" id="{5465609F-8085-F63F-8822-E0697447D8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4EC7FA-EDBF-102F-2FE3-3BCEBB506FF8}"/>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327651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E291D-F25E-6A17-2C63-FE00751CBA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DA12A97-B07A-9D76-61D1-42268A54FC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886306-AC6E-29AA-3121-705C6AE54B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A260CC-02CC-0307-3108-0F2E0ED1AA07}"/>
              </a:ext>
            </a:extLst>
          </p:cNvPr>
          <p:cNvSpPr>
            <a:spLocks noGrp="1"/>
          </p:cNvSpPr>
          <p:nvPr>
            <p:ph type="dt" sz="half" idx="10"/>
          </p:nvPr>
        </p:nvSpPr>
        <p:spPr/>
        <p:txBody>
          <a:bodyPr/>
          <a:lstStyle/>
          <a:p>
            <a:fld id="{0FE533D5-AC9A-4865-AC9A-85CF5F4EC506}" type="datetimeFigureOut">
              <a:rPr lang="en-US" smtClean="0"/>
              <a:t>2/11/2025</a:t>
            </a:fld>
            <a:endParaRPr lang="en-US"/>
          </a:p>
        </p:txBody>
      </p:sp>
      <p:sp>
        <p:nvSpPr>
          <p:cNvPr id="6" name="Footer Placeholder 5">
            <a:extLst>
              <a:ext uri="{FF2B5EF4-FFF2-40B4-BE49-F238E27FC236}">
                <a16:creationId xmlns:a16="http://schemas.microsoft.com/office/drawing/2014/main" id="{02E20BA7-C2B7-354F-F828-7F72E9F29A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626FA6-F52C-3905-AE41-65A04DEE843E}"/>
              </a:ext>
            </a:extLst>
          </p:cNvPr>
          <p:cNvSpPr>
            <a:spLocks noGrp="1"/>
          </p:cNvSpPr>
          <p:nvPr>
            <p:ph type="sldNum" sz="quarter" idx="12"/>
          </p:nvPr>
        </p:nvSpPr>
        <p:spPr/>
        <p:txBody>
          <a:bodyPr/>
          <a:lstStyle/>
          <a:p>
            <a:fld id="{47624D3E-C81C-4A34-9F19-0223BEB6BC1E}" type="slidenum">
              <a:rPr lang="en-US" smtClean="0"/>
              <a:t>‹#›</a:t>
            </a:fld>
            <a:endParaRPr lang="en-US"/>
          </a:p>
        </p:txBody>
      </p:sp>
    </p:spTree>
    <p:extLst>
      <p:ext uri="{BB962C8B-B14F-4D97-AF65-F5344CB8AC3E}">
        <p14:creationId xmlns:p14="http://schemas.microsoft.com/office/powerpoint/2010/main" val="187869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20C8F3-33AF-ACFA-5119-84E8DE0140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8700B1-654A-B541-DD63-18C4000842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4AF625-F187-2E17-129B-985093CA7B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533D5-AC9A-4865-AC9A-85CF5F4EC506}" type="datetimeFigureOut">
              <a:rPr lang="en-US" smtClean="0"/>
              <a:t>2/11/2025</a:t>
            </a:fld>
            <a:endParaRPr lang="en-US"/>
          </a:p>
        </p:txBody>
      </p:sp>
      <p:sp>
        <p:nvSpPr>
          <p:cNvPr id="5" name="Footer Placeholder 4">
            <a:extLst>
              <a:ext uri="{FF2B5EF4-FFF2-40B4-BE49-F238E27FC236}">
                <a16:creationId xmlns:a16="http://schemas.microsoft.com/office/drawing/2014/main" id="{ABB35FF4-F605-02AC-9E86-E41FA0865B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2DF281-2C74-B38D-4606-0896340B75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624D3E-C81C-4A34-9F19-0223BEB6BC1E}" type="slidenum">
              <a:rPr lang="en-US" smtClean="0"/>
              <a:t>‹#›</a:t>
            </a:fld>
            <a:endParaRPr lang="en-US"/>
          </a:p>
        </p:txBody>
      </p:sp>
    </p:spTree>
    <p:extLst>
      <p:ext uri="{BB962C8B-B14F-4D97-AF65-F5344CB8AC3E}">
        <p14:creationId xmlns:p14="http://schemas.microsoft.com/office/powerpoint/2010/main" val="3419513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4800" y="183092"/>
            <a:ext cx="5486400" cy="762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4800" y="1066800"/>
            <a:ext cx="5486400" cy="30173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4800" y="4237567"/>
            <a:ext cx="1422400" cy="243417"/>
          </a:xfrm>
          <a:prstGeom prst="rect">
            <a:avLst/>
          </a:prstGeom>
        </p:spPr>
        <p:txBody>
          <a:bodyPr vert="horz" lIns="91440" tIns="45720" rIns="91440" bIns="45720" rtlCol="0" anchor="ctr"/>
          <a:lstStyle>
            <a:lvl1pPr algn="l">
              <a:defRPr sz="800">
                <a:solidFill>
                  <a:schemeClr val="tx1">
                    <a:tint val="75000"/>
                  </a:schemeClr>
                </a:solidFill>
              </a:defRPr>
            </a:lvl1pPr>
          </a:lstStyle>
          <a:p>
            <a:fld id="{1D8BD707-D9CF-40AE-B4C6-C98DA3205C09}" type="datetimeFigureOut">
              <a:rPr lang="en-US" smtClean="0"/>
              <a:pPr/>
              <a:t>2/11/2025</a:t>
            </a:fld>
            <a:endParaRPr lang="en-US"/>
          </a:p>
        </p:txBody>
      </p:sp>
      <p:sp>
        <p:nvSpPr>
          <p:cNvPr id="5" name="Footer Placeholder 4"/>
          <p:cNvSpPr>
            <a:spLocks noGrp="1"/>
          </p:cNvSpPr>
          <p:nvPr>
            <p:ph type="ftr" sz="quarter" idx="3"/>
          </p:nvPr>
        </p:nvSpPr>
        <p:spPr>
          <a:xfrm>
            <a:off x="2082800" y="4237567"/>
            <a:ext cx="1930400" cy="243417"/>
          </a:xfrm>
          <a:prstGeom prst="rect">
            <a:avLst/>
          </a:prstGeom>
        </p:spPr>
        <p:txBody>
          <a:bodyPr vert="horz" lIns="91440" tIns="45720" rIns="91440" bIns="4572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368800" y="4237567"/>
            <a:ext cx="1422400" cy="243417"/>
          </a:xfrm>
          <a:prstGeom prst="rect">
            <a:avLst/>
          </a:prstGeom>
        </p:spPr>
        <p:txBody>
          <a:bodyPr vert="horz" lIns="91440" tIns="45720" rIns="91440" bIns="45720" rtlCol="0" anchor="ctr"/>
          <a:lstStyle>
            <a:lvl1pPr algn="r">
              <a:defRPr sz="8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727214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09630" rtl="0" eaLnBrk="1" latinLnBrk="0" hangingPunct="1">
        <a:spcBef>
          <a:spcPct val="0"/>
        </a:spcBef>
        <a:buNone/>
        <a:defRPr sz="2933" kern="1200">
          <a:solidFill>
            <a:schemeClr val="tx1"/>
          </a:solidFill>
          <a:latin typeface="+mj-lt"/>
          <a:ea typeface="+mj-ea"/>
          <a:cs typeface="+mj-cs"/>
        </a:defRPr>
      </a:lvl1pPr>
    </p:titleStyle>
    <p:bodyStyle>
      <a:lvl1pPr marL="228611" indent="-228611" algn="l" defTabSz="609630" rtl="0" eaLnBrk="1" latinLnBrk="0" hangingPunct="1">
        <a:spcBef>
          <a:spcPct val="20000"/>
        </a:spcBef>
        <a:buFont typeface="Arial" pitchFamily="34" charset="0"/>
        <a:buChar char="•"/>
        <a:defRPr sz="2133" kern="1200">
          <a:solidFill>
            <a:schemeClr val="tx1"/>
          </a:solidFill>
          <a:latin typeface="+mn-lt"/>
          <a:ea typeface="+mn-ea"/>
          <a:cs typeface="+mn-cs"/>
        </a:defRPr>
      </a:lvl1pPr>
      <a:lvl2pPr marL="495325" indent="-190510" algn="l" defTabSz="609630" rtl="0" eaLnBrk="1" latinLnBrk="0" hangingPunct="1">
        <a:spcBef>
          <a:spcPct val="20000"/>
        </a:spcBef>
        <a:buFont typeface="Arial" pitchFamily="34" charset="0"/>
        <a:buChar char="–"/>
        <a:defRPr sz="1867" kern="1200">
          <a:solidFill>
            <a:schemeClr val="tx1"/>
          </a:solidFill>
          <a:latin typeface="+mn-lt"/>
          <a:ea typeface="+mn-ea"/>
          <a:cs typeface="+mn-cs"/>
        </a:defRPr>
      </a:lvl2pPr>
      <a:lvl3pPr marL="762038" indent="-152408" algn="l" defTabSz="60963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066853"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4pPr>
      <a:lvl5pPr marL="137166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5pPr>
      <a:lvl6pPr marL="167648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6pPr>
      <a:lvl7pPr marL="1981299"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7pPr>
      <a:lvl8pPr marL="2286114"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8pPr>
      <a:lvl9pPr marL="2590930" indent="-152408" algn="l" defTabSz="609630" rtl="0" eaLnBrk="1" latinLnBrk="0" hangingPunct="1">
        <a:spcBef>
          <a:spcPct val="20000"/>
        </a:spcBef>
        <a:buFont typeface="Arial" pitchFamily="34" charset="0"/>
        <a:buChar char="•"/>
        <a:defRPr sz="1333" kern="1200">
          <a:solidFill>
            <a:schemeClr val="tx1"/>
          </a:solidFill>
          <a:latin typeface="+mn-lt"/>
          <a:ea typeface="+mn-ea"/>
          <a:cs typeface="+mn-cs"/>
        </a:defRPr>
      </a:lvl9pPr>
    </p:bodyStyle>
    <p:otherStyle>
      <a:defPPr>
        <a:defRPr lang="en-US"/>
      </a:defPPr>
      <a:lvl1pPr marL="0" algn="l" defTabSz="609630" rtl="0" eaLnBrk="1" latinLnBrk="0" hangingPunct="1">
        <a:defRPr sz="1200" kern="1200">
          <a:solidFill>
            <a:schemeClr val="tx1"/>
          </a:solidFill>
          <a:latin typeface="+mn-lt"/>
          <a:ea typeface="+mn-ea"/>
          <a:cs typeface="+mn-cs"/>
        </a:defRPr>
      </a:lvl1pPr>
      <a:lvl2pPr marL="304815" algn="l" defTabSz="609630" rtl="0" eaLnBrk="1" latinLnBrk="0" hangingPunct="1">
        <a:defRPr sz="1200" kern="1200">
          <a:solidFill>
            <a:schemeClr val="tx1"/>
          </a:solidFill>
          <a:latin typeface="+mn-lt"/>
          <a:ea typeface="+mn-ea"/>
          <a:cs typeface="+mn-cs"/>
        </a:defRPr>
      </a:lvl2pPr>
      <a:lvl3pPr marL="609630" algn="l" defTabSz="609630" rtl="0" eaLnBrk="1" latinLnBrk="0" hangingPunct="1">
        <a:defRPr sz="1200" kern="1200">
          <a:solidFill>
            <a:schemeClr val="tx1"/>
          </a:solidFill>
          <a:latin typeface="+mn-lt"/>
          <a:ea typeface="+mn-ea"/>
          <a:cs typeface="+mn-cs"/>
        </a:defRPr>
      </a:lvl3pPr>
      <a:lvl4pPr marL="914446" algn="l" defTabSz="609630" rtl="0" eaLnBrk="1" latinLnBrk="0" hangingPunct="1">
        <a:defRPr sz="1200" kern="1200">
          <a:solidFill>
            <a:schemeClr val="tx1"/>
          </a:solidFill>
          <a:latin typeface="+mn-lt"/>
          <a:ea typeface="+mn-ea"/>
          <a:cs typeface="+mn-cs"/>
        </a:defRPr>
      </a:lvl4pPr>
      <a:lvl5pPr marL="1219261" algn="l" defTabSz="609630" rtl="0" eaLnBrk="1" latinLnBrk="0" hangingPunct="1">
        <a:defRPr sz="1200" kern="1200">
          <a:solidFill>
            <a:schemeClr val="tx1"/>
          </a:solidFill>
          <a:latin typeface="+mn-lt"/>
          <a:ea typeface="+mn-ea"/>
          <a:cs typeface="+mn-cs"/>
        </a:defRPr>
      </a:lvl5pPr>
      <a:lvl6pPr marL="1524076" algn="l" defTabSz="609630" rtl="0" eaLnBrk="1" latinLnBrk="0" hangingPunct="1">
        <a:defRPr sz="1200" kern="1200">
          <a:solidFill>
            <a:schemeClr val="tx1"/>
          </a:solidFill>
          <a:latin typeface="+mn-lt"/>
          <a:ea typeface="+mn-ea"/>
          <a:cs typeface="+mn-cs"/>
        </a:defRPr>
      </a:lvl6pPr>
      <a:lvl7pPr marL="1828891" algn="l" defTabSz="609630" rtl="0" eaLnBrk="1" latinLnBrk="0" hangingPunct="1">
        <a:defRPr sz="1200" kern="1200">
          <a:solidFill>
            <a:schemeClr val="tx1"/>
          </a:solidFill>
          <a:latin typeface="+mn-lt"/>
          <a:ea typeface="+mn-ea"/>
          <a:cs typeface="+mn-cs"/>
        </a:defRPr>
      </a:lvl7pPr>
      <a:lvl8pPr marL="2133707" algn="l" defTabSz="609630" rtl="0" eaLnBrk="1" latinLnBrk="0" hangingPunct="1">
        <a:defRPr sz="1200" kern="1200">
          <a:solidFill>
            <a:schemeClr val="tx1"/>
          </a:solidFill>
          <a:latin typeface="+mn-lt"/>
          <a:ea typeface="+mn-ea"/>
          <a:cs typeface="+mn-cs"/>
        </a:defRPr>
      </a:lvl8pPr>
      <a:lvl9pPr marL="2438522" algn="l" defTabSz="609630"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20T9appeal@uc.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uc.edu/content/dam/uc/titleix/docs/Title%20IX%20Sexual%20Harassment%20Policy%2010.1.1%20(11-24-20).2021.07edit.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www.uc.edu/content/dam/uc/titleix/docs/Title%20IX%20Sexual%20Harassment%20Policy%2010.1.1%20(11-24-20).2021.07edi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2"/>
          <p:cNvSpPr/>
          <p:nvPr/>
        </p:nvSpPr>
        <p:spPr>
          <a:xfrm>
            <a:off x="1357031" y="-1309970"/>
            <a:ext cx="9477939" cy="9477939"/>
          </a:xfrm>
          <a:custGeom>
            <a:avLst/>
            <a:gdLst/>
            <a:ahLst/>
            <a:cxnLst/>
            <a:rect l="l" t="t" r="r" b="b"/>
            <a:pathLst>
              <a:path w="14216908" h="14216908">
                <a:moveTo>
                  <a:pt x="0" y="0"/>
                </a:moveTo>
                <a:lnTo>
                  <a:pt x="14216908" y="0"/>
                </a:lnTo>
                <a:lnTo>
                  <a:pt x="14216908" y="14216908"/>
                </a:lnTo>
                <a:lnTo>
                  <a:pt x="0" y="1421690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sz="1200"/>
          </a:p>
        </p:txBody>
      </p:sp>
      <p:grpSp>
        <p:nvGrpSpPr>
          <p:cNvPr id="3" name="Group 3"/>
          <p:cNvGrpSpPr/>
          <p:nvPr/>
        </p:nvGrpSpPr>
        <p:grpSpPr>
          <a:xfrm>
            <a:off x="2751667" y="5295390"/>
            <a:ext cx="6637866" cy="685198"/>
            <a:chOff x="0" y="-47625"/>
            <a:chExt cx="1349099" cy="239537"/>
          </a:xfrm>
        </p:grpSpPr>
        <p:sp>
          <p:nvSpPr>
            <p:cNvPr id="4" name="Freeform 4"/>
            <p:cNvSpPr/>
            <p:nvPr/>
          </p:nvSpPr>
          <p:spPr>
            <a:xfrm>
              <a:off x="0" y="-14271"/>
              <a:ext cx="1349099" cy="191912"/>
            </a:xfrm>
            <a:custGeom>
              <a:avLst/>
              <a:gdLst/>
              <a:ahLst/>
              <a:cxnLst/>
              <a:rect l="l" t="t" r="r" b="b"/>
              <a:pathLst>
                <a:path w="1349099" h="191912">
                  <a:moveTo>
                    <a:pt x="68209" y="0"/>
                  </a:moveTo>
                  <a:lnTo>
                    <a:pt x="1280890" y="0"/>
                  </a:lnTo>
                  <a:cubicBezTo>
                    <a:pt x="1318561" y="0"/>
                    <a:pt x="1349099" y="30538"/>
                    <a:pt x="1349099" y="68209"/>
                  </a:cubicBezTo>
                  <a:lnTo>
                    <a:pt x="1349099" y="123703"/>
                  </a:lnTo>
                  <a:cubicBezTo>
                    <a:pt x="1349099" y="161374"/>
                    <a:pt x="1318561" y="191912"/>
                    <a:pt x="1280890" y="191912"/>
                  </a:cubicBezTo>
                  <a:lnTo>
                    <a:pt x="68209" y="191912"/>
                  </a:lnTo>
                  <a:cubicBezTo>
                    <a:pt x="30538" y="191912"/>
                    <a:pt x="0" y="161374"/>
                    <a:pt x="0" y="123703"/>
                  </a:cubicBezTo>
                  <a:lnTo>
                    <a:pt x="0" y="68209"/>
                  </a:lnTo>
                  <a:cubicBezTo>
                    <a:pt x="0" y="30538"/>
                    <a:pt x="30538" y="0"/>
                    <a:pt x="68209" y="0"/>
                  </a:cubicBezTo>
                  <a:close/>
                </a:path>
              </a:pathLst>
            </a:custGeom>
            <a:solidFill>
              <a:srgbClr val="FFFFFF"/>
            </a:solidFill>
            <a:ln w="95250" cap="rnd">
              <a:solidFill>
                <a:srgbClr val="890519"/>
              </a:solidFill>
              <a:prstDash val="solid"/>
              <a:round/>
            </a:ln>
          </p:spPr>
          <p:txBody>
            <a:bodyPr/>
            <a:lstStyle/>
            <a:p>
              <a:endParaRPr lang="en-US" sz="1200"/>
            </a:p>
          </p:txBody>
        </p:sp>
        <p:sp>
          <p:nvSpPr>
            <p:cNvPr id="5" name="TextBox 5"/>
            <p:cNvSpPr txBox="1"/>
            <p:nvPr/>
          </p:nvSpPr>
          <p:spPr>
            <a:xfrm>
              <a:off x="0" y="-47625"/>
              <a:ext cx="1349099" cy="239537"/>
            </a:xfrm>
            <a:prstGeom prst="rect">
              <a:avLst/>
            </a:prstGeom>
          </p:spPr>
          <p:txBody>
            <a:bodyPr lIns="33867" tIns="33867" rIns="33867" bIns="33867" rtlCol="0" anchor="ctr"/>
            <a:lstStyle/>
            <a:p>
              <a:pPr algn="ctr">
                <a:lnSpc>
                  <a:spcPts val="1469"/>
                </a:lnSpc>
              </a:pPr>
              <a:endParaRPr sz="1200"/>
            </a:p>
          </p:txBody>
        </p:sp>
      </p:grpSp>
      <p:grpSp>
        <p:nvGrpSpPr>
          <p:cNvPr id="6" name="Group 6"/>
          <p:cNvGrpSpPr/>
          <p:nvPr/>
        </p:nvGrpSpPr>
        <p:grpSpPr>
          <a:xfrm>
            <a:off x="4616435" y="1098128"/>
            <a:ext cx="2857287" cy="2923411"/>
            <a:chOff x="0" y="0"/>
            <a:chExt cx="1128805" cy="1154928"/>
          </a:xfrm>
        </p:grpSpPr>
        <p:sp>
          <p:nvSpPr>
            <p:cNvPr id="7" name="Freeform 7"/>
            <p:cNvSpPr/>
            <p:nvPr/>
          </p:nvSpPr>
          <p:spPr>
            <a:xfrm>
              <a:off x="0" y="0"/>
              <a:ext cx="1128805" cy="1154928"/>
            </a:xfrm>
            <a:custGeom>
              <a:avLst/>
              <a:gdLst/>
              <a:ahLst/>
              <a:cxnLst/>
              <a:rect l="l" t="t" r="r" b="b"/>
              <a:pathLst>
                <a:path w="1128805" h="1154928">
                  <a:moveTo>
                    <a:pt x="92124" y="0"/>
                  </a:moveTo>
                  <a:lnTo>
                    <a:pt x="1036680" y="0"/>
                  </a:lnTo>
                  <a:cubicBezTo>
                    <a:pt x="1087559" y="0"/>
                    <a:pt x="1128805" y="41245"/>
                    <a:pt x="1128805" y="92124"/>
                  </a:cubicBezTo>
                  <a:lnTo>
                    <a:pt x="1128805" y="1062804"/>
                  </a:lnTo>
                  <a:cubicBezTo>
                    <a:pt x="1128805" y="1113682"/>
                    <a:pt x="1087559" y="1154928"/>
                    <a:pt x="1036680" y="1154928"/>
                  </a:cubicBezTo>
                  <a:lnTo>
                    <a:pt x="92124" y="1154928"/>
                  </a:lnTo>
                  <a:cubicBezTo>
                    <a:pt x="41245" y="1154928"/>
                    <a:pt x="0" y="1113682"/>
                    <a:pt x="0" y="1062804"/>
                  </a:cubicBezTo>
                  <a:lnTo>
                    <a:pt x="0" y="92124"/>
                  </a:lnTo>
                  <a:cubicBezTo>
                    <a:pt x="0" y="41245"/>
                    <a:pt x="41245" y="0"/>
                    <a:pt x="92124" y="0"/>
                  </a:cubicBezTo>
                  <a:close/>
                </a:path>
              </a:pathLst>
            </a:custGeom>
            <a:solidFill>
              <a:srgbClr val="FFFFFF"/>
            </a:solidFill>
          </p:spPr>
          <p:txBody>
            <a:bodyPr/>
            <a:lstStyle/>
            <a:p>
              <a:endParaRPr lang="en-US" sz="1200"/>
            </a:p>
          </p:txBody>
        </p:sp>
        <p:sp>
          <p:nvSpPr>
            <p:cNvPr id="8" name="TextBox 8"/>
            <p:cNvSpPr txBox="1"/>
            <p:nvPr/>
          </p:nvSpPr>
          <p:spPr>
            <a:xfrm>
              <a:off x="0" y="38100"/>
              <a:ext cx="1128805" cy="1116828"/>
            </a:xfrm>
            <a:prstGeom prst="rect">
              <a:avLst/>
            </a:prstGeom>
          </p:spPr>
          <p:txBody>
            <a:bodyPr lIns="33867" tIns="33867" rIns="33867" bIns="33867" rtlCol="0" anchor="ctr"/>
            <a:lstStyle/>
            <a:p>
              <a:pPr algn="ctr">
                <a:lnSpc>
                  <a:spcPts val="1829"/>
                </a:lnSpc>
              </a:pPr>
              <a:endParaRPr sz="1200"/>
            </a:p>
          </p:txBody>
        </p:sp>
      </p:grpSp>
      <p:sp>
        <p:nvSpPr>
          <p:cNvPr id="9" name="Freeform 9"/>
          <p:cNvSpPr/>
          <p:nvPr/>
        </p:nvSpPr>
        <p:spPr>
          <a:xfrm>
            <a:off x="4212975" y="685801"/>
            <a:ext cx="3766051" cy="3766051"/>
          </a:xfrm>
          <a:custGeom>
            <a:avLst/>
            <a:gdLst/>
            <a:ahLst/>
            <a:cxnLst/>
            <a:rect l="l" t="t" r="r" b="b"/>
            <a:pathLst>
              <a:path w="5649077" h="5649077">
                <a:moveTo>
                  <a:pt x="0" y="0"/>
                </a:moveTo>
                <a:lnTo>
                  <a:pt x="5649076" y="0"/>
                </a:lnTo>
                <a:lnTo>
                  <a:pt x="5649076" y="5649077"/>
                </a:lnTo>
                <a:lnTo>
                  <a:pt x="0" y="5649077"/>
                </a:lnTo>
                <a:lnTo>
                  <a:pt x="0" y="0"/>
                </a:lnTo>
                <a:close/>
              </a:path>
            </a:pathLst>
          </a:custGeom>
          <a:blipFill>
            <a:blip r:embed="rId4"/>
            <a:stretch>
              <a:fillRect/>
            </a:stretch>
          </a:blipFill>
        </p:spPr>
        <p:txBody>
          <a:bodyPr/>
          <a:lstStyle/>
          <a:p>
            <a:endParaRPr lang="en-US" sz="1200"/>
          </a:p>
        </p:txBody>
      </p:sp>
      <p:sp>
        <p:nvSpPr>
          <p:cNvPr id="10" name="TextBox 10"/>
          <p:cNvSpPr txBox="1"/>
          <p:nvPr/>
        </p:nvSpPr>
        <p:spPr>
          <a:xfrm>
            <a:off x="3741502" y="5635543"/>
            <a:ext cx="4708996" cy="248658"/>
          </a:xfrm>
          <a:prstGeom prst="rect">
            <a:avLst/>
          </a:prstGeom>
        </p:spPr>
        <p:txBody>
          <a:bodyPr wrap="square" lIns="0" tIns="0" rIns="0" bIns="0" rtlCol="0" anchor="t">
            <a:spAutoFit/>
          </a:bodyPr>
          <a:lstStyle/>
          <a:p>
            <a:pPr algn="ctr">
              <a:lnSpc>
                <a:spcPts val="1595"/>
              </a:lnSpc>
            </a:pPr>
            <a:r>
              <a:rPr lang="en-US" sz="2800" spc="77" dirty="0">
                <a:solidFill>
                  <a:srgbClr val="000000"/>
                </a:solidFill>
                <a:latin typeface="TT Norms"/>
              </a:rPr>
              <a:t>Title IX Appeal Officer Training </a:t>
            </a:r>
          </a:p>
        </p:txBody>
      </p:sp>
      <p:sp>
        <p:nvSpPr>
          <p:cNvPr id="11" name="TextBox 11"/>
          <p:cNvSpPr txBox="1"/>
          <p:nvPr/>
        </p:nvSpPr>
        <p:spPr>
          <a:xfrm>
            <a:off x="2472559" y="4583589"/>
            <a:ext cx="7145039" cy="474489"/>
          </a:xfrm>
          <a:prstGeom prst="rect">
            <a:avLst/>
          </a:prstGeom>
        </p:spPr>
        <p:txBody>
          <a:bodyPr lIns="0" tIns="0" rIns="0" bIns="0" rtlCol="0" anchor="t">
            <a:spAutoFit/>
          </a:bodyPr>
          <a:lstStyle/>
          <a:p>
            <a:pPr algn="ctr">
              <a:lnSpc>
                <a:spcPts val="3724"/>
              </a:lnSpc>
            </a:pPr>
            <a:r>
              <a:rPr lang="en-US" sz="3616" spc="181">
                <a:solidFill>
                  <a:srgbClr val="333333"/>
                </a:solidFill>
                <a:latin typeface="TT Norms Bold"/>
              </a:rPr>
              <a:t>Office of Equal Opportunity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7E41DAF7-B9DC-4798-95BE-0D70BEB5E8F6}"/>
            </a:ext>
          </a:extLst>
        </p:cNvPr>
        <p:cNvGrpSpPr/>
        <p:nvPr/>
      </p:nvGrpSpPr>
      <p:grpSpPr>
        <a:xfrm>
          <a:off x="0" y="0"/>
          <a:ext cx="0" cy="0"/>
          <a:chOff x="0" y="0"/>
          <a:chExt cx="0" cy="0"/>
        </a:xfrm>
      </p:grpSpPr>
      <p:sp>
        <p:nvSpPr>
          <p:cNvPr id="17" name="Freeform: Shape 16">
            <a:extLst>
              <a:ext uri="{FF2B5EF4-FFF2-40B4-BE49-F238E27FC236}">
                <a16:creationId xmlns:a16="http://schemas.microsoft.com/office/drawing/2014/main" id="{5798C409-2598-D15D-8A46-34895CDC0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BA24CE24-7629-395F-87AB-41A53B8323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1721234A-272B-BBEE-8603-AEA95290A440}"/>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b="1" dirty="0">
                <a:solidFill>
                  <a:schemeClr val="bg1">
                    <a:lumMod val="95000"/>
                    <a:lumOff val="5000"/>
                  </a:schemeClr>
                </a:solidFill>
                <a:latin typeface="+mn-lt"/>
              </a:rPr>
              <a:t>Part 3</a:t>
            </a:r>
            <a:br>
              <a:rPr lang="en-US" b="1" dirty="0">
                <a:solidFill>
                  <a:schemeClr val="bg1">
                    <a:lumMod val="95000"/>
                    <a:lumOff val="5000"/>
                  </a:schemeClr>
                </a:solidFill>
                <a:latin typeface="+mn-lt"/>
              </a:rPr>
            </a:br>
            <a:br>
              <a:rPr lang="en-US" b="1" dirty="0">
                <a:solidFill>
                  <a:schemeClr val="bg1">
                    <a:lumMod val="95000"/>
                    <a:lumOff val="5000"/>
                  </a:schemeClr>
                </a:solidFill>
                <a:latin typeface="+mn-lt"/>
              </a:rPr>
            </a:br>
            <a:r>
              <a:rPr lang="en-US" b="1" dirty="0">
                <a:solidFill>
                  <a:schemeClr val="bg1">
                    <a:lumMod val="95000"/>
                    <a:lumOff val="5000"/>
                  </a:schemeClr>
                </a:solidFill>
                <a:latin typeface="+mn-lt"/>
              </a:rPr>
              <a:t>Appeal Procedures</a:t>
            </a:r>
          </a:p>
        </p:txBody>
      </p:sp>
    </p:spTree>
    <p:extLst>
      <p:ext uri="{BB962C8B-B14F-4D97-AF65-F5344CB8AC3E}">
        <p14:creationId xmlns:p14="http://schemas.microsoft.com/office/powerpoint/2010/main" val="266955813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DB169-1D75-19CB-59FA-F34A8956C32D}"/>
              </a:ext>
            </a:extLst>
          </p:cNvPr>
          <p:cNvSpPr>
            <a:spLocks noGrp="1"/>
          </p:cNvSpPr>
          <p:nvPr>
            <p:ph type="title"/>
          </p:nvPr>
        </p:nvSpPr>
        <p:spPr>
          <a:xfrm>
            <a:off x="838200" y="365126"/>
            <a:ext cx="10515600" cy="787814"/>
          </a:xfrm>
        </p:spPr>
        <p:txBody>
          <a:bodyPr/>
          <a:lstStyle/>
          <a:p>
            <a:pPr algn="ctr"/>
            <a:r>
              <a:rPr lang="en-US" dirty="0">
                <a:latin typeface="+mn-lt"/>
              </a:rPr>
              <a:t>After the Hearing</a:t>
            </a:r>
          </a:p>
        </p:txBody>
      </p:sp>
      <p:sp>
        <p:nvSpPr>
          <p:cNvPr id="3" name="Content Placeholder 2">
            <a:extLst>
              <a:ext uri="{FF2B5EF4-FFF2-40B4-BE49-F238E27FC236}">
                <a16:creationId xmlns:a16="http://schemas.microsoft.com/office/drawing/2014/main" id="{E12006BB-7688-9864-93DD-5FF217FEBDA3}"/>
              </a:ext>
            </a:extLst>
          </p:cNvPr>
          <p:cNvSpPr>
            <a:spLocks noGrp="1"/>
          </p:cNvSpPr>
          <p:nvPr>
            <p:ph idx="1"/>
          </p:nvPr>
        </p:nvSpPr>
        <p:spPr>
          <a:xfrm>
            <a:off x="838200" y="1444486"/>
            <a:ext cx="10515600" cy="5413513"/>
          </a:xfrm>
        </p:spPr>
        <p:txBody>
          <a:bodyPr>
            <a:normAutofit fontScale="92500" lnSpcReduction="20000"/>
          </a:bodyPr>
          <a:lstStyle/>
          <a:p>
            <a:pPr>
              <a:spcBef>
                <a:spcPts val="0"/>
              </a:spcBef>
            </a:pPr>
            <a:r>
              <a:rPr lang="en-US" sz="3200" dirty="0">
                <a:latin typeface="Calibri" panose="020F0502020204030204" pitchFamily="34" charset="0"/>
                <a:ea typeface="MS Mincho" panose="02020609040205080304" pitchFamily="49" charset="-128"/>
                <a:cs typeface="Times New Roman" panose="02020603050405020304" pitchFamily="18" charset="0"/>
              </a:rPr>
              <a:t>The hearing panel will issue its written determination (and sanctions, if any) simultaneously to the parties within ten (10) business days of the hearing</a:t>
            </a:r>
          </a:p>
          <a:p>
            <a:pPr marL="0" indent="0">
              <a:spcBef>
                <a:spcPts val="0"/>
              </a:spcBef>
              <a:buNone/>
            </a:pPr>
            <a:endParaRPr lang="en-US" sz="32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200" dirty="0">
                <a:latin typeface="Calibri" panose="020F0502020204030204" pitchFamily="34" charset="0"/>
                <a:ea typeface="MS Mincho" panose="02020609040205080304" pitchFamily="49" charset="-128"/>
                <a:cs typeface="Times New Roman" panose="02020603050405020304" pitchFamily="18" charset="0"/>
              </a:rPr>
              <a:t>Determination letter includes procedures and permissible bases for the parties to appeal</a:t>
            </a:r>
          </a:p>
          <a:p>
            <a:pPr>
              <a:spcBef>
                <a:spcPts val="0"/>
              </a:spcBef>
            </a:pPr>
            <a:endParaRPr lang="en-US" sz="32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200" dirty="0">
                <a:latin typeface="Calibri" panose="020F0502020204030204" pitchFamily="34" charset="0"/>
                <a:ea typeface="MS Mincho" panose="02020609040205080304" pitchFamily="49" charset="-128"/>
                <a:cs typeface="Times New Roman" panose="02020603050405020304" pitchFamily="18" charset="0"/>
              </a:rPr>
              <a:t>A party may appeal a determination within five (5) business days of receipt of the written determination</a:t>
            </a:r>
          </a:p>
          <a:p>
            <a:pPr marL="0" indent="0">
              <a:spcBef>
                <a:spcPts val="0"/>
              </a:spcBef>
              <a:buNone/>
            </a:pPr>
            <a:endParaRPr lang="en-US" sz="32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200" dirty="0">
                <a:latin typeface="Calibri" panose="020F0502020204030204" pitchFamily="34" charset="0"/>
                <a:ea typeface="MS Mincho" panose="02020609040205080304" pitchFamily="49" charset="-128"/>
                <a:cs typeface="Times New Roman" panose="02020603050405020304" pitchFamily="18" charset="0"/>
              </a:rPr>
              <a:t>The determination becomes final either:</a:t>
            </a:r>
          </a:p>
          <a:p>
            <a:pPr lvl="1">
              <a:spcBef>
                <a:spcPts val="0"/>
              </a:spcBef>
            </a:pPr>
            <a:r>
              <a:rPr lang="en-US" sz="3200" dirty="0">
                <a:latin typeface="Calibri" panose="020F0502020204030204" pitchFamily="34" charset="0"/>
                <a:ea typeface="MS Mincho" panose="02020609040205080304" pitchFamily="49" charset="-128"/>
                <a:cs typeface="Times New Roman" panose="02020603050405020304" pitchFamily="18" charset="0"/>
              </a:rPr>
              <a:t>On the date that UC provides the parties with the written determination of the appeal, or</a:t>
            </a:r>
          </a:p>
          <a:p>
            <a:pPr lvl="1">
              <a:spcBef>
                <a:spcPts val="0"/>
              </a:spcBef>
            </a:pPr>
            <a:r>
              <a:rPr lang="en-US" sz="3200" dirty="0">
                <a:latin typeface="Calibri" panose="020F0502020204030204" pitchFamily="34" charset="0"/>
                <a:ea typeface="MS Mincho" panose="02020609040205080304" pitchFamily="49" charset="-128"/>
                <a:cs typeface="Times New Roman" panose="02020603050405020304" pitchFamily="18" charset="0"/>
              </a:rPr>
              <a:t>If an appeal is not filed, the date on which an appeal would no longer be considered timely. </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36182818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49A8EA-6089-D150-748B-87BB23FF4B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0A6DCE-C953-9219-995A-C15FEF372024}"/>
              </a:ext>
            </a:extLst>
          </p:cNvPr>
          <p:cNvSpPr>
            <a:spLocks noGrp="1"/>
          </p:cNvSpPr>
          <p:nvPr>
            <p:ph type="title"/>
          </p:nvPr>
        </p:nvSpPr>
        <p:spPr>
          <a:xfrm>
            <a:off x="838200" y="365126"/>
            <a:ext cx="10515600" cy="787814"/>
          </a:xfrm>
        </p:spPr>
        <p:txBody>
          <a:bodyPr/>
          <a:lstStyle/>
          <a:p>
            <a:pPr algn="ctr"/>
            <a:r>
              <a:rPr lang="en-US" dirty="0">
                <a:latin typeface="+mn-lt"/>
              </a:rPr>
              <a:t>Submission of Appeal</a:t>
            </a:r>
          </a:p>
        </p:txBody>
      </p:sp>
      <p:sp>
        <p:nvSpPr>
          <p:cNvPr id="3" name="Content Placeholder 2">
            <a:extLst>
              <a:ext uri="{FF2B5EF4-FFF2-40B4-BE49-F238E27FC236}">
                <a16:creationId xmlns:a16="http://schemas.microsoft.com/office/drawing/2014/main" id="{5ADC3858-3259-49DB-31C0-4E79C95756B5}"/>
              </a:ext>
            </a:extLst>
          </p:cNvPr>
          <p:cNvSpPr>
            <a:spLocks noGrp="1"/>
          </p:cNvSpPr>
          <p:nvPr>
            <p:ph idx="1"/>
          </p:nvPr>
        </p:nvSpPr>
        <p:spPr>
          <a:xfrm>
            <a:off x="838200" y="1444487"/>
            <a:ext cx="10515600" cy="4732476"/>
          </a:xfrm>
        </p:spPr>
        <p:txBody>
          <a:bodyPr>
            <a:normAutofit lnSpcReduction="10000"/>
          </a:bodyPr>
          <a:lstStyle/>
          <a:p>
            <a:r>
              <a:rPr lang="en-US" sz="3000" dirty="0"/>
              <a:t>A party may appeal a hearing written determination within five (5) business days of receipt of the written determination of responsible or not responsible. </a:t>
            </a:r>
          </a:p>
          <a:p>
            <a:pPr lvl="2"/>
            <a:r>
              <a:rPr lang="en-US" sz="3000" dirty="0"/>
              <a:t>Note that there may be cross-appeals</a:t>
            </a:r>
          </a:p>
          <a:p>
            <a:r>
              <a:rPr lang="en-US" sz="3000" dirty="0"/>
              <a:t>The appeal must be made in writing and state the basis and reasoning for the appeal. </a:t>
            </a:r>
          </a:p>
          <a:p>
            <a:r>
              <a:rPr lang="en-US" sz="3000" dirty="0"/>
              <a:t>Submission: VP for EICI at </a:t>
            </a:r>
            <a:r>
              <a:rPr lang="en-US" sz="3000" dirty="0">
                <a:hlinkClick r:id="rId2"/>
              </a:rPr>
              <a:t>T9appeal@uc.edu </a:t>
            </a:r>
            <a:endParaRPr lang="en-US" sz="3000" dirty="0"/>
          </a:p>
          <a:p>
            <a:r>
              <a:rPr lang="en-US" sz="3000" dirty="0"/>
              <a:t>No advisor is assigned for appeal process</a:t>
            </a:r>
          </a:p>
          <a:p>
            <a:r>
              <a:rPr lang="en-US" sz="3000" dirty="0"/>
              <a:t>No conference or hearing for appeal – conducted in writing only</a:t>
            </a:r>
          </a:p>
          <a:p>
            <a:r>
              <a:rPr lang="en-US" sz="3000" dirty="0"/>
              <a:t>No recording of appeal deliberations  </a:t>
            </a:r>
          </a:p>
          <a:p>
            <a:pPr marL="0" indent="0">
              <a:spcBef>
                <a:spcPts val="0"/>
              </a:spcBef>
              <a:buNone/>
            </a:pPr>
            <a:endParaRPr lang="en-US" dirty="0"/>
          </a:p>
        </p:txBody>
      </p:sp>
    </p:spTree>
    <p:extLst>
      <p:ext uri="{BB962C8B-B14F-4D97-AF65-F5344CB8AC3E}">
        <p14:creationId xmlns:p14="http://schemas.microsoft.com/office/powerpoint/2010/main" val="2379825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2B9C97-0A61-9B48-C595-342713E568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29F4D0-7BB4-7855-17CB-5A8E51CDCFFF}"/>
              </a:ext>
            </a:extLst>
          </p:cNvPr>
          <p:cNvSpPr>
            <a:spLocks noGrp="1"/>
          </p:cNvSpPr>
          <p:nvPr>
            <p:ph type="title"/>
          </p:nvPr>
        </p:nvSpPr>
        <p:spPr>
          <a:xfrm>
            <a:off x="838200" y="365126"/>
            <a:ext cx="10515600" cy="787814"/>
          </a:xfrm>
        </p:spPr>
        <p:txBody>
          <a:bodyPr>
            <a:normAutofit fontScale="90000"/>
          </a:bodyPr>
          <a:lstStyle/>
          <a:p>
            <a:pPr algn="ctr"/>
            <a:r>
              <a:rPr lang="en-US" dirty="0">
                <a:latin typeface="+mn-lt"/>
              </a:rPr>
              <a:t>Appeal Requirements</a:t>
            </a:r>
            <a:br>
              <a:rPr lang="en-US" dirty="0">
                <a:latin typeface="+mn-lt"/>
              </a:rPr>
            </a:br>
            <a:endParaRPr lang="en-US" dirty="0">
              <a:latin typeface="+mn-lt"/>
            </a:endParaRPr>
          </a:p>
        </p:txBody>
      </p:sp>
      <p:sp>
        <p:nvSpPr>
          <p:cNvPr id="3" name="Content Placeholder 2">
            <a:extLst>
              <a:ext uri="{FF2B5EF4-FFF2-40B4-BE49-F238E27FC236}">
                <a16:creationId xmlns:a16="http://schemas.microsoft.com/office/drawing/2014/main" id="{2CEA6F81-629D-A6E2-63A9-47824D484685}"/>
              </a:ext>
            </a:extLst>
          </p:cNvPr>
          <p:cNvSpPr>
            <a:spLocks noGrp="1"/>
          </p:cNvSpPr>
          <p:nvPr>
            <p:ph idx="1"/>
          </p:nvPr>
        </p:nvSpPr>
        <p:spPr>
          <a:xfrm>
            <a:off x="838200" y="1343891"/>
            <a:ext cx="10515600" cy="5320144"/>
          </a:xfrm>
        </p:spPr>
        <p:txBody>
          <a:bodyPr>
            <a:normAutofit/>
          </a:bodyPr>
          <a:lstStyle/>
          <a:p>
            <a:pPr marL="0" indent="0" algn="ctr">
              <a:spcBef>
                <a:spcPts val="0"/>
              </a:spcBef>
              <a:buNone/>
            </a:pPr>
            <a:r>
              <a:rPr lang="en-US" sz="3000" dirty="0">
                <a:hlinkClick r:id="rId2"/>
              </a:rPr>
              <a:t>UC Title IX Sexual Harassment Policy</a:t>
            </a:r>
            <a:r>
              <a:rPr lang="en-US" sz="3000" dirty="0"/>
              <a:t> Section X: Appeals </a:t>
            </a:r>
          </a:p>
          <a:p>
            <a:pPr marL="0" indent="0">
              <a:spcBef>
                <a:spcPts val="0"/>
              </a:spcBef>
              <a:buNone/>
            </a:pPr>
            <a:endParaRPr lang="en-US" sz="3000" dirty="0">
              <a:ea typeface="MS Mincho" panose="02020609040205080304" pitchFamily="49" charset="-128"/>
              <a:cs typeface="Times New Roman" panose="02020603050405020304" pitchFamily="18" charset="0"/>
            </a:endParaRPr>
          </a:p>
          <a:p>
            <a:pPr marL="0" indent="0">
              <a:spcBef>
                <a:spcPts val="0"/>
              </a:spcBef>
              <a:buNone/>
            </a:pPr>
            <a:r>
              <a:rPr lang="en-US" sz="3000" dirty="0">
                <a:ea typeface="MS Mincho" panose="02020609040205080304" pitchFamily="49" charset="-128"/>
                <a:cs typeface="Times New Roman" panose="02020603050405020304" pitchFamily="18" charset="0"/>
              </a:rPr>
              <a:t>WHO: Complainant or Respondent</a:t>
            </a:r>
          </a:p>
          <a:p>
            <a:pPr marL="0" indent="0">
              <a:spcBef>
                <a:spcPts val="0"/>
              </a:spcBef>
              <a:buNone/>
            </a:pPr>
            <a:endParaRPr lang="en-US" sz="3000" dirty="0">
              <a:ea typeface="MS Mincho" panose="02020609040205080304" pitchFamily="49" charset="-128"/>
              <a:cs typeface="Times New Roman" panose="02020603050405020304" pitchFamily="18" charset="0"/>
            </a:endParaRPr>
          </a:p>
          <a:p>
            <a:pPr marL="0" indent="0">
              <a:spcBef>
                <a:spcPts val="0"/>
              </a:spcBef>
              <a:buNone/>
            </a:pPr>
            <a:r>
              <a:rPr lang="en-US" sz="3000" dirty="0">
                <a:ea typeface="MS Mincho" panose="02020609040205080304" pitchFamily="49" charset="-128"/>
                <a:cs typeface="Times New Roman" panose="02020603050405020304" pitchFamily="18" charset="0"/>
              </a:rPr>
              <a:t>WHEN: Within five (5) business days of receipt of the written determination of responsible or not responsible</a:t>
            </a:r>
          </a:p>
          <a:p>
            <a:pPr marL="0" indent="0">
              <a:spcBef>
                <a:spcPts val="0"/>
              </a:spcBef>
              <a:buNone/>
            </a:pPr>
            <a:endParaRPr lang="en-US" sz="3000" dirty="0">
              <a:ea typeface="MS Mincho" panose="02020609040205080304" pitchFamily="49" charset="-128"/>
              <a:cs typeface="Times New Roman" panose="02020603050405020304" pitchFamily="18" charset="0"/>
            </a:endParaRPr>
          </a:p>
          <a:p>
            <a:pPr marL="0" indent="0">
              <a:spcBef>
                <a:spcPts val="0"/>
              </a:spcBef>
              <a:buNone/>
            </a:pPr>
            <a:r>
              <a:rPr lang="en-US" sz="3000" dirty="0">
                <a:ea typeface="MS Mincho" panose="02020609040205080304" pitchFamily="49" charset="-128"/>
                <a:cs typeface="Times New Roman" panose="02020603050405020304" pitchFamily="18" charset="0"/>
              </a:rPr>
              <a:t>HOW: In writing to VP-EICI</a:t>
            </a:r>
          </a:p>
          <a:p>
            <a:pPr marL="0" indent="0">
              <a:spcBef>
                <a:spcPts val="0"/>
              </a:spcBef>
              <a:buNone/>
            </a:pPr>
            <a:endParaRPr lang="en-US" sz="3000" dirty="0">
              <a:ea typeface="MS Mincho" panose="02020609040205080304" pitchFamily="49" charset="-128"/>
              <a:cs typeface="Times New Roman" panose="02020603050405020304" pitchFamily="18" charset="0"/>
            </a:endParaRPr>
          </a:p>
          <a:p>
            <a:pPr marL="0" indent="0">
              <a:spcBef>
                <a:spcPts val="0"/>
              </a:spcBef>
              <a:buNone/>
            </a:pPr>
            <a:r>
              <a:rPr lang="en-US" sz="3000" dirty="0">
                <a:ea typeface="MS Mincho" panose="02020609040205080304" pitchFamily="49" charset="-128"/>
                <a:cs typeface="Times New Roman" panose="02020603050405020304" pitchFamily="18" charset="0"/>
              </a:rPr>
              <a:t>WHAT: On one or more of four bases for appeal</a:t>
            </a:r>
          </a:p>
          <a:p>
            <a:pPr marL="0" indent="0">
              <a:spcBef>
                <a:spcPts val="0"/>
              </a:spcBef>
              <a:buNone/>
            </a:pPr>
            <a:endParaRPr lang="en-US" sz="3000" dirty="0">
              <a:ea typeface="MS Mincho" panose="02020609040205080304" pitchFamily="49" charset="-128"/>
              <a:cs typeface="Times New Roman" panose="02020603050405020304" pitchFamily="18" charset="0"/>
            </a:endParaRPr>
          </a:p>
          <a:p>
            <a:pPr marL="0" indent="0">
              <a:spcBef>
                <a:spcPts val="0"/>
              </a:spcBef>
              <a:buNone/>
            </a:pPr>
            <a:r>
              <a:rPr lang="en-US" sz="3000" dirty="0">
                <a:ea typeface="MS Mincho" panose="02020609040205080304" pitchFamily="49" charset="-128"/>
                <a:cs typeface="Times New Roman" panose="02020603050405020304" pitchFamily="18" charset="0"/>
              </a:rPr>
              <a:t>TO: A panel of three appeal officers</a:t>
            </a:r>
          </a:p>
          <a:p>
            <a:pPr marL="0" indent="0">
              <a:spcBef>
                <a:spcPts val="0"/>
              </a:spcBef>
              <a:buNone/>
            </a:pPr>
            <a:endParaRPr lang="en-US" sz="3000" dirty="0">
              <a:ea typeface="MS Mincho" panose="02020609040205080304" pitchFamily="49" charset="-128"/>
              <a:cs typeface="Times New Roman" panose="02020603050405020304" pitchFamily="18" charset="0"/>
            </a:endParaRPr>
          </a:p>
          <a:p>
            <a:pPr marL="0" indent="0">
              <a:spcBef>
                <a:spcPts val="0"/>
              </a:spcBef>
              <a:buNone/>
            </a:pPr>
            <a:endParaRPr lang="en-US" sz="3200" dirty="0">
              <a:latin typeface="Calibri  "/>
              <a:ea typeface="MS Mincho" panose="02020609040205080304" pitchFamily="49" charset="-128"/>
              <a:cs typeface="Times New Roman" panose="02020603050405020304" pitchFamily="18" charset="0"/>
            </a:endParaRPr>
          </a:p>
          <a:p>
            <a:pPr marL="0" indent="0">
              <a:spcBef>
                <a:spcPts val="0"/>
              </a:spcBef>
              <a:buNone/>
            </a:pPr>
            <a:endParaRPr lang="en-US" sz="3200" dirty="0">
              <a:latin typeface="Calibri  "/>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1328816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FE4C81-BB52-83EB-A309-55C63F1149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B0C57F-B8CE-103A-7472-C4CD5BED9788}"/>
              </a:ext>
            </a:extLst>
          </p:cNvPr>
          <p:cNvSpPr>
            <a:spLocks noGrp="1"/>
          </p:cNvSpPr>
          <p:nvPr>
            <p:ph type="title"/>
          </p:nvPr>
        </p:nvSpPr>
        <p:spPr>
          <a:xfrm>
            <a:off x="838200" y="365126"/>
            <a:ext cx="10515600" cy="787814"/>
          </a:xfrm>
        </p:spPr>
        <p:txBody>
          <a:bodyPr/>
          <a:lstStyle/>
          <a:p>
            <a:pPr algn="ctr"/>
            <a:r>
              <a:rPr lang="en-US" dirty="0">
                <a:latin typeface="+mn-lt"/>
              </a:rPr>
              <a:t>What happens when the appeal is received?</a:t>
            </a:r>
          </a:p>
        </p:txBody>
      </p:sp>
      <p:sp>
        <p:nvSpPr>
          <p:cNvPr id="3" name="Content Placeholder 2">
            <a:extLst>
              <a:ext uri="{FF2B5EF4-FFF2-40B4-BE49-F238E27FC236}">
                <a16:creationId xmlns:a16="http://schemas.microsoft.com/office/drawing/2014/main" id="{CFC99A21-1DFF-2779-DB72-DAA72A629EAA}"/>
              </a:ext>
            </a:extLst>
          </p:cNvPr>
          <p:cNvSpPr>
            <a:spLocks noGrp="1"/>
          </p:cNvSpPr>
          <p:nvPr>
            <p:ph idx="1"/>
          </p:nvPr>
        </p:nvSpPr>
        <p:spPr>
          <a:xfrm>
            <a:off x="838200" y="1444487"/>
            <a:ext cx="10515600" cy="4732476"/>
          </a:xfrm>
        </p:spPr>
        <p:txBody>
          <a:bodyPr>
            <a:normAutofit/>
          </a:bodyPr>
          <a:lstStyle/>
          <a:p>
            <a:pPr marL="514350" indent="-514350">
              <a:spcBef>
                <a:spcPts val="0"/>
              </a:spcBef>
              <a:buFont typeface="+mj-lt"/>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 VP-EICI assigns three panel members</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2.    Parties are:</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notified of appeal</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provided copy of appeal statement</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Notified of appeal panel members</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Given notice re how to object to appeal officers on basis of bias/conflict of interest</a:t>
            </a:r>
          </a:p>
          <a:p>
            <a:pPr marL="742950" indent="-742950">
              <a:spcBef>
                <a:spcPts val="0"/>
              </a:spcBef>
              <a:buFont typeface="+mj-lt"/>
              <a:buAutoNum type="arabicPeriod"/>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3. The non-appealing party has five (5) business days to </a:t>
            </a: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     respond to the appealing party’s statement</a:t>
            </a:r>
          </a:p>
          <a:p>
            <a:pPr marL="0" indent="0">
              <a:spcBef>
                <a:spcPts val="0"/>
              </a:spcBef>
              <a:buNone/>
            </a:pPr>
            <a:endParaRPr lang="en-US" sz="3200" dirty="0">
              <a:latin typeface="Calibri" panose="020F0502020204030204" pitchFamily="34" charset="0"/>
              <a:ea typeface="MS Mincho" panose="02020609040205080304" pitchFamily="49" charset="-128"/>
              <a:cs typeface="Times New Roman" panose="02020603050405020304" pitchFamily="18" charset="0"/>
            </a:endParaRPr>
          </a:p>
          <a:p>
            <a:pPr marL="457200" lvl="1"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p:txBody>
      </p:sp>
    </p:spTree>
    <p:extLst>
      <p:ext uri="{BB962C8B-B14F-4D97-AF65-F5344CB8AC3E}">
        <p14:creationId xmlns:p14="http://schemas.microsoft.com/office/powerpoint/2010/main" val="3868929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4C24A1-21BC-B4AB-40BD-A82A0828165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E9631-C824-AA0C-5AAF-98CBAB44F5B4}"/>
              </a:ext>
            </a:extLst>
          </p:cNvPr>
          <p:cNvSpPr>
            <a:spLocks noGrp="1"/>
          </p:cNvSpPr>
          <p:nvPr>
            <p:ph type="title"/>
          </p:nvPr>
        </p:nvSpPr>
        <p:spPr>
          <a:xfrm>
            <a:off x="838200" y="365126"/>
            <a:ext cx="10515600" cy="787814"/>
          </a:xfrm>
        </p:spPr>
        <p:txBody>
          <a:bodyPr/>
          <a:lstStyle/>
          <a:p>
            <a:pPr algn="ctr"/>
            <a:r>
              <a:rPr lang="en-US" dirty="0">
                <a:latin typeface="+mn-lt"/>
              </a:rPr>
              <a:t>The Appeal Officer’s Decision is Final</a:t>
            </a:r>
          </a:p>
        </p:txBody>
      </p:sp>
      <p:sp>
        <p:nvSpPr>
          <p:cNvPr id="3" name="Content Placeholder 2">
            <a:extLst>
              <a:ext uri="{FF2B5EF4-FFF2-40B4-BE49-F238E27FC236}">
                <a16:creationId xmlns:a16="http://schemas.microsoft.com/office/drawing/2014/main" id="{4CED1278-20CB-113E-B817-CA52BE505064}"/>
              </a:ext>
            </a:extLst>
          </p:cNvPr>
          <p:cNvSpPr>
            <a:spLocks noGrp="1"/>
          </p:cNvSpPr>
          <p:nvPr>
            <p:ph idx="1"/>
          </p:nvPr>
        </p:nvSpPr>
        <p:spPr>
          <a:xfrm>
            <a:off x="838200" y="1444487"/>
            <a:ext cx="10515600" cy="4732476"/>
          </a:xfrm>
        </p:spPr>
        <p:txBody>
          <a:bodyPr/>
          <a:lstStyle/>
          <a:p>
            <a:pPr marL="0" indent="0">
              <a:spcBef>
                <a:spcPts val="0"/>
              </a:spcBef>
              <a:buNone/>
            </a:pPr>
            <a:r>
              <a:rPr lang="en-US" sz="3400" dirty="0">
                <a:latin typeface="Calibri" panose="020F0502020204030204" pitchFamily="34" charset="0"/>
                <a:ea typeface="MS Mincho" panose="02020609040205080304" pitchFamily="49" charset="-128"/>
                <a:cs typeface="Times New Roman" panose="02020603050405020304" pitchFamily="18" charset="0"/>
              </a:rPr>
              <a:t>There is no additional opportunity to appeal.</a:t>
            </a:r>
          </a:p>
          <a:p>
            <a:pPr marL="0" indent="0">
              <a:spcBef>
                <a:spcPts val="0"/>
              </a:spcBef>
              <a:buNone/>
            </a:pPr>
            <a:endParaRPr lang="en-US" sz="34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400" dirty="0">
                <a:latin typeface="Calibri" panose="020F0502020204030204" pitchFamily="34" charset="0"/>
                <a:ea typeface="MS Mincho" panose="02020609040205080304" pitchFamily="49" charset="-128"/>
                <a:cs typeface="Times New Roman" panose="02020603050405020304" pitchFamily="18" charset="0"/>
              </a:rPr>
              <a:t>The grievance procedure ends and the matter is considered “closed.”</a:t>
            </a:r>
          </a:p>
          <a:p>
            <a:pPr marL="0" indent="0">
              <a:spcBef>
                <a:spcPts val="0"/>
              </a:spcBef>
              <a:buNone/>
            </a:pPr>
            <a:endParaRPr lang="en-US" sz="34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400" dirty="0">
                <a:latin typeface="Calibri" panose="020F0502020204030204" pitchFamily="34" charset="0"/>
                <a:ea typeface="MS Mincho" panose="02020609040205080304" pitchFamily="49" charset="-128"/>
                <a:cs typeface="Times New Roman" panose="02020603050405020304" pitchFamily="18" charset="0"/>
              </a:rPr>
              <a:t>OEO maintains all Title IX records for at least seven (7) years</a:t>
            </a:r>
          </a:p>
          <a:p>
            <a:pPr>
              <a:spcBef>
                <a:spcPts val="0"/>
              </a:spcBef>
            </a:pPr>
            <a:endParaRPr lang="en-US" dirty="0"/>
          </a:p>
        </p:txBody>
      </p:sp>
    </p:spTree>
    <p:extLst>
      <p:ext uri="{BB962C8B-B14F-4D97-AF65-F5344CB8AC3E}">
        <p14:creationId xmlns:p14="http://schemas.microsoft.com/office/powerpoint/2010/main" val="28208902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42B4BC1D-5AAE-6F4A-3129-FB678366F1A4}"/>
            </a:ext>
          </a:extLst>
        </p:cNvPr>
        <p:cNvGrpSpPr/>
        <p:nvPr/>
      </p:nvGrpSpPr>
      <p:grpSpPr>
        <a:xfrm>
          <a:off x="0" y="0"/>
          <a:ext cx="0" cy="0"/>
          <a:chOff x="0" y="0"/>
          <a:chExt cx="0" cy="0"/>
        </a:xfrm>
      </p:grpSpPr>
      <p:sp>
        <p:nvSpPr>
          <p:cNvPr id="17" name="Freeform: Shape 16">
            <a:extLst>
              <a:ext uri="{FF2B5EF4-FFF2-40B4-BE49-F238E27FC236}">
                <a16:creationId xmlns:a16="http://schemas.microsoft.com/office/drawing/2014/main" id="{A5351621-C0DB-7BD4-3761-99049D56C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2932830F-633E-E3B7-1F95-CE848DDF7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C03D2AF-ACE8-305D-1290-5D70B091C4C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b="1" dirty="0">
                <a:solidFill>
                  <a:schemeClr val="bg1">
                    <a:lumMod val="95000"/>
                    <a:lumOff val="5000"/>
                  </a:schemeClr>
                </a:solidFill>
                <a:latin typeface="+mn-lt"/>
              </a:rPr>
              <a:t>Part 4</a:t>
            </a:r>
            <a:br>
              <a:rPr lang="en-US" b="1" dirty="0">
                <a:solidFill>
                  <a:schemeClr val="bg1">
                    <a:lumMod val="95000"/>
                    <a:lumOff val="5000"/>
                  </a:schemeClr>
                </a:solidFill>
                <a:latin typeface="+mn-lt"/>
              </a:rPr>
            </a:br>
            <a:br>
              <a:rPr lang="en-US" b="1" dirty="0">
                <a:solidFill>
                  <a:schemeClr val="bg1">
                    <a:lumMod val="95000"/>
                    <a:lumOff val="5000"/>
                  </a:schemeClr>
                </a:solidFill>
                <a:latin typeface="+mn-lt"/>
              </a:rPr>
            </a:br>
            <a:r>
              <a:rPr lang="en-US" b="1" dirty="0">
                <a:solidFill>
                  <a:schemeClr val="bg1">
                    <a:lumMod val="95000"/>
                    <a:lumOff val="5000"/>
                  </a:schemeClr>
                </a:solidFill>
                <a:latin typeface="+mn-lt"/>
              </a:rPr>
              <a:t>Bases for Appeal</a:t>
            </a:r>
          </a:p>
        </p:txBody>
      </p:sp>
    </p:spTree>
    <p:extLst>
      <p:ext uri="{BB962C8B-B14F-4D97-AF65-F5344CB8AC3E}">
        <p14:creationId xmlns:p14="http://schemas.microsoft.com/office/powerpoint/2010/main" val="24593711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AD1EA-20A6-E7C2-5A8A-329083F005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5EE95F-CDB9-9306-969C-3A1A4723C7A6}"/>
              </a:ext>
            </a:extLst>
          </p:cNvPr>
          <p:cNvSpPr>
            <a:spLocks noGrp="1"/>
          </p:cNvSpPr>
          <p:nvPr>
            <p:ph type="title"/>
          </p:nvPr>
        </p:nvSpPr>
        <p:spPr>
          <a:xfrm>
            <a:off x="838200" y="365126"/>
            <a:ext cx="10515600" cy="787814"/>
          </a:xfrm>
        </p:spPr>
        <p:txBody>
          <a:bodyPr/>
          <a:lstStyle/>
          <a:p>
            <a:pPr algn="ctr"/>
            <a:r>
              <a:rPr lang="en-US" dirty="0">
                <a:latin typeface="+mn-lt"/>
              </a:rPr>
              <a:t>Bases for Appeal</a:t>
            </a:r>
          </a:p>
        </p:txBody>
      </p:sp>
      <p:sp>
        <p:nvSpPr>
          <p:cNvPr id="3" name="Content Placeholder 2">
            <a:extLst>
              <a:ext uri="{FF2B5EF4-FFF2-40B4-BE49-F238E27FC236}">
                <a16:creationId xmlns:a16="http://schemas.microsoft.com/office/drawing/2014/main" id="{74818AA8-C408-DBF6-514D-1B72BAEE876D}"/>
              </a:ext>
            </a:extLst>
          </p:cNvPr>
          <p:cNvSpPr>
            <a:spLocks noGrp="1"/>
          </p:cNvSpPr>
          <p:nvPr>
            <p:ph idx="1"/>
          </p:nvPr>
        </p:nvSpPr>
        <p:spPr>
          <a:xfrm>
            <a:off x="838200" y="1444487"/>
            <a:ext cx="10515600" cy="4732476"/>
          </a:xfrm>
        </p:spPr>
        <p:txBody>
          <a:bodyPr/>
          <a:lstStyle/>
          <a:p>
            <a:pPr marL="514350" indent="-514350">
              <a:spcBef>
                <a:spcPts val="0"/>
              </a:spcBef>
              <a:buAutoNum type="arabicPeriod"/>
            </a:pPr>
            <a:r>
              <a:rPr lang="en-US" sz="3000" b="1" dirty="0">
                <a:latin typeface="Calibri" panose="020F0502020204030204" pitchFamily="34" charset="0"/>
                <a:ea typeface="MS Mincho" panose="02020609040205080304" pitchFamily="49" charset="-128"/>
                <a:cs typeface="Times New Roman" panose="02020603050405020304" pitchFamily="18" charset="0"/>
              </a:rPr>
              <a:t>Procedural</a:t>
            </a:r>
            <a:r>
              <a:rPr lang="en-US" sz="3000" dirty="0">
                <a:latin typeface="Calibri" panose="020F0502020204030204" pitchFamily="34" charset="0"/>
                <a:ea typeface="MS Mincho" panose="02020609040205080304" pitchFamily="49" charset="-128"/>
                <a:cs typeface="Times New Roman" panose="02020603050405020304" pitchFamily="18" charset="0"/>
              </a:rPr>
              <a:t> </a:t>
            </a:r>
            <a:r>
              <a:rPr lang="en-US" sz="3000" b="1" dirty="0">
                <a:latin typeface="Calibri" panose="020F0502020204030204" pitchFamily="34" charset="0"/>
                <a:ea typeface="MS Mincho" panose="02020609040205080304" pitchFamily="49" charset="-128"/>
                <a:cs typeface="Times New Roman" panose="02020603050405020304" pitchFamily="18" charset="0"/>
              </a:rPr>
              <a:t>irregularity</a:t>
            </a:r>
            <a:r>
              <a:rPr lang="en-US" sz="3000" dirty="0">
                <a:latin typeface="Calibri" panose="020F0502020204030204" pitchFamily="34" charset="0"/>
                <a:ea typeface="MS Mincho" panose="02020609040205080304" pitchFamily="49" charset="-128"/>
                <a:cs typeface="Times New Roman" panose="02020603050405020304" pitchFamily="18" charset="0"/>
              </a:rPr>
              <a:t> that affected the outcome</a:t>
            </a: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a:pPr>
            <a:r>
              <a:rPr lang="en-US" sz="3000" b="1" dirty="0">
                <a:latin typeface="Calibri" panose="020F0502020204030204" pitchFamily="34" charset="0"/>
                <a:ea typeface="MS Mincho" panose="02020609040205080304" pitchFamily="49" charset="-128"/>
                <a:cs typeface="Times New Roman" panose="02020603050405020304" pitchFamily="18" charset="0"/>
              </a:rPr>
              <a:t>New evidence </a:t>
            </a:r>
            <a:r>
              <a:rPr lang="en-US" sz="3000" dirty="0">
                <a:latin typeface="Calibri" panose="020F0502020204030204" pitchFamily="34" charset="0"/>
                <a:ea typeface="MS Mincho" panose="02020609040205080304" pitchFamily="49" charset="-128"/>
                <a:cs typeface="Times New Roman" panose="02020603050405020304" pitchFamily="18" charset="0"/>
              </a:rPr>
              <a:t>that was not reasonably available at the time of determination regarding responsibility that could affect the outcome</a:t>
            </a:r>
          </a:p>
          <a:p>
            <a:pPr marL="514350" indent="-514350">
              <a:spcBef>
                <a:spcPts val="0"/>
              </a:spcBef>
              <a:buAutoNum type="arabicPeriod"/>
            </a:pPr>
            <a:r>
              <a:rPr lang="en-US" sz="3000" dirty="0">
                <a:effectLst/>
                <a:latin typeface="Calibri" panose="020F0502020204030204" pitchFamily="34" charset="0"/>
                <a:ea typeface="MS Mincho" panose="02020609040205080304" pitchFamily="49" charset="-128"/>
                <a:cs typeface="Times New Roman" panose="02020603050405020304" pitchFamily="18" charset="0"/>
              </a:rPr>
              <a:t>TIXCO, investigator, or hearing panelist had a </a:t>
            </a:r>
            <a:r>
              <a:rPr lang="en-US" sz="3000" b="1" dirty="0">
                <a:effectLst/>
                <a:latin typeface="Calibri" panose="020F0502020204030204" pitchFamily="34" charset="0"/>
                <a:ea typeface="MS Mincho" panose="02020609040205080304" pitchFamily="49" charset="-128"/>
                <a:cs typeface="Times New Roman" panose="02020603050405020304" pitchFamily="18" charset="0"/>
              </a:rPr>
              <a:t>conflict of interest or bias </a:t>
            </a:r>
            <a:r>
              <a:rPr lang="en-US" sz="3000" dirty="0">
                <a:effectLst/>
                <a:latin typeface="Calibri" panose="020F0502020204030204" pitchFamily="34" charset="0"/>
                <a:ea typeface="MS Mincho" panose="02020609040205080304" pitchFamily="49" charset="-128"/>
                <a:cs typeface="Times New Roman" panose="02020603050405020304" pitchFamily="18" charset="0"/>
              </a:rPr>
              <a:t>for or against a party that affected the outcome</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The sanction imposed is </a:t>
            </a:r>
            <a:r>
              <a:rPr lang="en-US" sz="3000" b="1" dirty="0">
                <a:latin typeface="Calibri" panose="020F0502020204030204" pitchFamily="34" charset="0"/>
                <a:ea typeface="MS Mincho" panose="02020609040205080304" pitchFamily="49" charset="-128"/>
                <a:cs typeface="Times New Roman" panose="02020603050405020304" pitchFamily="18" charset="0"/>
              </a:rPr>
              <a:t>disproportionate</a:t>
            </a:r>
            <a:r>
              <a:rPr lang="en-US" sz="3000" dirty="0">
                <a:latin typeface="Calibri" panose="020F0502020204030204" pitchFamily="34" charset="0"/>
                <a:ea typeface="MS Mincho" panose="02020609040205080304" pitchFamily="49" charset="-128"/>
                <a:cs typeface="Times New Roman" panose="02020603050405020304" pitchFamily="18" charset="0"/>
              </a:rPr>
              <a:t> to the violation(s) committed, in light of all relevant aggravating and mitigating factors</a:t>
            </a: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2030290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BF5D3A-5583-C032-CC9D-A00D5D0322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D33AF8-345A-29E1-9586-BD41F98E4C78}"/>
              </a:ext>
            </a:extLst>
          </p:cNvPr>
          <p:cNvSpPr>
            <a:spLocks noGrp="1"/>
          </p:cNvSpPr>
          <p:nvPr>
            <p:ph type="title"/>
          </p:nvPr>
        </p:nvSpPr>
        <p:spPr>
          <a:xfrm>
            <a:off x="838200" y="365126"/>
            <a:ext cx="10515600" cy="787814"/>
          </a:xfrm>
        </p:spPr>
        <p:txBody>
          <a:bodyPr/>
          <a:lstStyle/>
          <a:p>
            <a:pPr algn="ctr"/>
            <a:r>
              <a:rPr lang="en-US" b="1" dirty="0">
                <a:latin typeface="+mn-lt"/>
              </a:rPr>
              <a:t>Basis 1: Procedural Irregularity</a:t>
            </a:r>
          </a:p>
        </p:txBody>
      </p:sp>
      <p:sp>
        <p:nvSpPr>
          <p:cNvPr id="3" name="Content Placeholder 2">
            <a:extLst>
              <a:ext uri="{FF2B5EF4-FFF2-40B4-BE49-F238E27FC236}">
                <a16:creationId xmlns:a16="http://schemas.microsoft.com/office/drawing/2014/main" id="{061534EF-7942-4D7E-0428-51AE42015252}"/>
              </a:ext>
            </a:extLst>
          </p:cNvPr>
          <p:cNvSpPr>
            <a:spLocks noGrp="1"/>
          </p:cNvSpPr>
          <p:nvPr>
            <p:ph idx="1"/>
          </p:nvPr>
        </p:nvSpPr>
        <p:spPr>
          <a:xfrm>
            <a:off x="492672" y="1202295"/>
            <a:ext cx="11206655" cy="5705059"/>
          </a:xfrm>
        </p:spPr>
        <p:txBody>
          <a:bodyPr>
            <a:normAutofit/>
          </a:bodyPr>
          <a:lstStyle/>
          <a:p>
            <a:pPr marL="0" indent="0" algn="ctr">
              <a:spcBef>
                <a:spcPts val="0"/>
              </a:spcBef>
              <a:buNone/>
            </a:pPr>
            <a:r>
              <a:rPr lang="en-US" sz="3000" i="1" dirty="0"/>
              <a:t>Procedural irregularity that affected the outcome of the matter</a:t>
            </a:r>
            <a:endParaRPr lang="en-US" sz="3000" i="1" dirty="0">
              <a:ea typeface="MS Mincho" panose="02020609040205080304" pitchFamily="49" charset="-128"/>
              <a:cs typeface="Times New Roman" panose="02020603050405020304" pitchFamily="18" charset="0"/>
            </a:endParaRPr>
          </a:p>
          <a:p>
            <a:pPr marL="0" indent="0">
              <a:spcBef>
                <a:spcPts val="0"/>
              </a:spcBef>
              <a:buNone/>
            </a:pPr>
            <a:endParaRPr lang="en-US" sz="3000" dirty="0">
              <a:ea typeface="MS Mincho" panose="02020609040205080304" pitchFamily="49" charset="-128"/>
              <a:cs typeface="Times New Roman" panose="02020603050405020304" pitchFamily="18" charset="0"/>
            </a:endParaRPr>
          </a:p>
          <a:p>
            <a:pPr>
              <a:spcBef>
                <a:spcPts val="0"/>
              </a:spcBef>
            </a:pPr>
            <a:r>
              <a:rPr lang="en-US" sz="3000" b="1" dirty="0">
                <a:ea typeface="MS Mincho" panose="02020609040205080304" pitchFamily="49" charset="-128"/>
                <a:cs typeface="Times New Roman" panose="02020603050405020304" pitchFamily="18" charset="0"/>
              </a:rPr>
              <a:t>Material deviation </a:t>
            </a:r>
            <a:r>
              <a:rPr lang="en-US" sz="3000" dirty="0">
                <a:ea typeface="MS Mincho" panose="02020609040205080304" pitchFamily="49" charset="-128"/>
                <a:cs typeface="Times New Roman" panose="02020603050405020304" pitchFamily="18" charset="0"/>
              </a:rPr>
              <a:t>from written procedures</a:t>
            </a:r>
          </a:p>
          <a:p>
            <a:pPr>
              <a:spcBef>
                <a:spcPts val="0"/>
              </a:spcBef>
            </a:pPr>
            <a:r>
              <a:rPr lang="en-US" sz="3000" dirty="0">
                <a:ea typeface="MS Mincho" panose="02020609040205080304" pitchFamily="49" charset="-128"/>
                <a:cs typeface="Times New Roman" panose="02020603050405020304" pitchFamily="18" charset="0"/>
              </a:rPr>
              <a:t>Irregularity must be </a:t>
            </a:r>
            <a:r>
              <a:rPr lang="en-US" sz="3000" b="1" dirty="0">
                <a:ea typeface="MS Mincho" panose="02020609040205080304" pitchFamily="49" charset="-128"/>
                <a:cs typeface="Times New Roman" panose="02020603050405020304" pitchFamily="18" charset="0"/>
              </a:rPr>
              <a:t>material to the outcome </a:t>
            </a:r>
          </a:p>
          <a:p>
            <a:pPr>
              <a:spcBef>
                <a:spcPts val="0"/>
              </a:spcBef>
            </a:pPr>
            <a:r>
              <a:rPr lang="en-US" sz="3000" dirty="0">
                <a:ea typeface="MS Mincho" panose="02020609040205080304" pitchFamily="49" charset="-128"/>
                <a:cs typeface="Times New Roman" panose="02020603050405020304" pitchFamily="18" charset="0"/>
              </a:rPr>
              <a:t>Examples:</a:t>
            </a:r>
          </a:p>
          <a:p>
            <a:pPr lvl="2">
              <a:spcBef>
                <a:spcPts val="0"/>
              </a:spcBef>
            </a:pPr>
            <a:r>
              <a:rPr lang="en-US" sz="3000" dirty="0">
                <a:ea typeface="MS Mincho" panose="02020609040205080304" pitchFamily="49" charset="-128"/>
                <a:cs typeface="Times New Roman" panose="02020603050405020304" pitchFamily="18" charset="0"/>
              </a:rPr>
              <a:t>Failure to follow UC’s written policy/procedures</a:t>
            </a:r>
          </a:p>
          <a:p>
            <a:pPr lvl="2">
              <a:spcBef>
                <a:spcPts val="0"/>
              </a:spcBef>
            </a:pPr>
            <a:r>
              <a:rPr lang="en-US" sz="3000" dirty="0">
                <a:ea typeface="MS Mincho" panose="02020609040205080304" pitchFamily="49" charset="-128"/>
                <a:cs typeface="Times New Roman" panose="02020603050405020304" pitchFamily="18" charset="0"/>
              </a:rPr>
              <a:t>Failure to objectively evaluate all relevant evidence, including inculpatory and exculpatory evidence</a:t>
            </a:r>
          </a:p>
          <a:p>
            <a:pPr lvl="2">
              <a:spcBef>
                <a:spcPts val="0"/>
              </a:spcBef>
            </a:pPr>
            <a:r>
              <a:rPr lang="en-US" sz="3000" dirty="0">
                <a:ea typeface="MS Mincho" panose="02020609040205080304" pitchFamily="49" charset="-128"/>
                <a:cs typeface="Times New Roman" panose="02020603050405020304" pitchFamily="18" charset="0"/>
              </a:rPr>
              <a:t>A determination regarding what evidence was excluded as not relevant</a:t>
            </a: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18950032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8CE62-3AC3-79A5-147D-BC88764EFD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FA466D-E3DD-2894-9D16-9B92AC13129F}"/>
              </a:ext>
            </a:extLst>
          </p:cNvPr>
          <p:cNvSpPr>
            <a:spLocks noGrp="1"/>
          </p:cNvSpPr>
          <p:nvPr>
            <p:ph type="title"/>
          </p:nvPr>
        </p:nvSpPr>
        <p:spPr>
          <a:xfrm>
            <a:off x="838200" y="365126"/>
            <a:ext cx="10515600" cy="787814"/>
          </a:xfrm>
        </p:spPr>
        <p:txBody>
          <a:bodyPr>
            <a:normAutofit fontScale="90000"/>
          </a:bodyPr>
          <a:lstStyle/>
          <a:p>
            <a:pPr algn="ctr"/>
            <a:r>
              <a:rPr lang="en-US" b="1" dirty="0">
                <a:latin typeface="+mn-lt"/>
              </a:rPr>
              <a:t>Basis 2: New Evidence Not Reasonably Available </a:t>
            </a:r>
          </a:p>
        </p:txBody>
      </p:sp>
      <p:sp>
        <p:nvSpPr>
          <p:cNvPr id="3" name="Content Placeholder 2">
            <a:extLst>
              <a:ext uri="{FF2B5EF4-FFF2-40B4-BE49-F238E27FC236}">
                <a16:creationId xmlns:a16="http://schemas.microsoft.com/office/drawing/2014/main" id="{87A25602-2984-38B0-1E6D-5D6E2A5EE76B}"/>
              </a:ext>
            </a:extLst>
          </p:cNvPr>
          <p:cNvSpPr>
            <a:spLocks noGrp="1"/>
          </p:cNvSpPr>
          <p:nvPr>
            <p:ph idx="1"/>
          </p:nvPr>
        </p:nvSpPr>
        <p:spPr>
          <a:xfrm>
            <a:off x="838200" y="1444487"/>
            <a:ext cx="10515600" cy="4732476"/>
          </a:xfrm>
        </p:spPr>
        <p:txBody>
          <a:bodyPr/>
          <a:lstStyle/>
          <a:p>
            <a:pPr marL="0" indent="0" algn="ctr">
              <a:spcBef>
                <a:spcPts val="0"/>
              </a:spcBef>
              <a:buNone/>
            </a:pPr>
            <a:r>
              <a:rPr lang="en-US" sz="3000" i="1" dirty="0"/>
              <a:t>New evidence that was not reasonably available at the time </a:t>
            </a:r>
          </a:p>
          <a:p>
            <a:pPr marL="0" indent="0" algn="ctr">
              <a:spcBef>
                <a:spcPts val="0"/>
              </a:spcBef>
              <a:buNone/>
            </a:pPr>
            <a:r>
              <a:rPr lang="en-US" sz="3000" i="1" dirty="0"/>
              <a:t>of the determination regarding responsibility or dismissal was made, that could affect the outcome of the matter</a:t>
            </a:r>
          </a:p>
          <a:p>
            <a:pPr marL="0" indent="0" algn="ctr">
              <a:spcBef>
                <a:spcPts val="0"/>
              </a:spcBef>
              <a:buNone/>
            </a:pPr>
            <a:endParaRPr lang="en-US" sz="3000" i="1" dirty="0">
              <a:effectLst/>
              <a:ea typeface="MS Mincho" panose="02020609040205080304" pitchFamily="49" charset="-128"/>
              <a:cs typeface="Times New Roman" panose="02020603050405020304" pitchFamily="18" charset="0"/>
            </a:endParaRPr>
          </a:p>
          <a:p>
            <a:pPr lvl="1">
              <a:spcBef>
                <a:spcPts val="0"/>
              </a:spcBef>
            </a:pPr>
            <a:r>
              <a:rPr lang="en-US" sz="3000" dirty="0">
                <a:ea typeface="MS Mincho" panose="02020609040205080304" pitchFamily="49" charset="-128"/>
                <a:cs typeface="Times New Roman" panose="02020603050405020304" pitchFamily="18" charset="0"/>
              </a:rPr>
              <a:t>Evidence presented prior to the determination does not qualify as new evidence</a:t>
            </a:r>
          </a:p>
          <a:p>
            <a:pPr>
              <a:spcBef>
                <a:spcPts val="0"/>
              </a:spcBef>
            </a:pPr>
            <a:endParaRPr lang="en-US" dirty="0"/>
          </a:p>
        </p:txBody>
      </p:sp>
    </p:spTree>
    <p:extLst>
      <p:ext uri="{BB962C8B-B14F-4D97-AF65-F5344CB8AC3E}">
        <p14:creationId xmlns:p14="http://schemas.microsoft.com/office/powerpoint/2010/main" val="362674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0DFE3"/>
        </a:solidFill>
        <a:effectLst/>
      </p:bgPr>
    </p:bg>
    <p:spTree>
      <p:nvGrpSpPr>
        <p:cNvPr id="1" name=""/>
        <p:cNvGrpSpPr/>
        <p:nvPr/>
      </p:nvGrpSpPr>
      <p:grpSpPr>
        <a:xfrm>
          <a:off x="0" y="0"/>
          <a:ext cx="0" cy="0"/>
          <a:chOff x="0" y="0"/>
          <a:chExt cx="0" cy="0"/>
        </a:xfrm>
      </p:grpSpPr>
      <p:sp>
        <p:nvSpPr>
          <p:cNvPr id="2" name="TextBox 2"/>
          <p:cNvSpPr txBox="1"/>
          <p:nvPr/>
        </p:nvSpPr>
        <p:spPr>
          <a:xfrm>
            <a:off x="685801" y="3228687"/>
            <a:ext cx="3405347" cy="564257"/>
          </a:xfrm>
          <a:prstGeom prst="rect">
            <a:avLst/>
          </a:prstGeom>
        </p:spPr>
        <p:txBody>
          <a:bodyPr lIns="0" tIns="0" rIns="0" bIns="0" rtlCol="0" anchor="t">
            <a:spAutoFit/>
          </a:bodyPr>
          <a:lstStyle/>
          <a:p>
            <a:pPr algn="ctr" defTabSz="609630">
              <a:lnSpc>
                <a:spcPts val="4440"/>
              </a:lnSpc>
            </a:pPr>
            <a:r>
              <a:rPr lang="en-US" sz="4723" spc="236">
                <a:solidFill>
                  <a:srgbClr val="19191E"/>
                </a:solidFill>
                <a:latin typeface="TT Norms Bold"/>
              </a:rPr>
              <a:t>Objectives</a:t>
            </a:r>
          </a:p>
        </p:txBody>
      </p:sp>
      <p:grpSp>
        <p:nvGrpSpPr>
          <p:cNvPr id="3" name="Group 3"/>
          <p:cNvGrpSpPr/>
          <p:nvPr/>
        </p:nvGrpSpPr>
        <p:grpSpPr>
          <a:xfrm>
            <a:off x="6160747" y="1866555"/>
            <a:ext cx="4956499" cy="677083"/>
            <a:chOff x="0" y="0"/>
            <a:chExt cx="1958123" cy="267490"/>
          </a:xfrm>
        </p:grpSpPr>
        <p:sp>
          <p:nvSpPr>
            <p:cNvPr id="4" name="Freeform 4"/>
            <p:cNvSpPr/>
            <p:nvPr/>
          </p:nvSpPr>
          <p:spPr>
            <a:xfrm>
              <a:off x="0" y="0"/>
              <a:ext cx="1958123" cy="267490"/>
            </a:xfrm>
            <a:custGeom>
              <a:avLst/>
              <a:gdLst/>
              <a:ahLst/>
              <a:cxnLst/>
              <a:rect l="l" t="t" r="r" b="b"/>
              <a:pathLst>
                <a:path w="1958123" h="267490">
                  <a:moveTo>
                    <a:pt x="53107" y="0"/>
                  </a:moveTo>
                  <a:lnTo>
                    <a:pt x="1905016" y="0"/>
                  </a:lnTo>
                  <a:cubicBezTo>
                    <a:pt x="1919101" y="0"/>
                    <a:pt x="1932609" y="5595"/>
                    <a:pt x="1942568" y="15555"/>
                  </a:cubicBezTo>
                  <a:cubicBezTo>
                    <a:pt x="1952528" y="25514"/>
                    <a:pt x="1958123" y="39022"/>
                    <a:pt x="1958123" y="53107"/>
                  </a:cubicBezTo>
                  <a:lnTo>
                    <a:pt x="1958123" y="214382"/>
                  </a:lnTo>
                  <a:cubicBezTo>
                    <a:pt x="1958123" y="228467"/>
                    <a:pt x="1952528" y="241975"/>
                    <a:pt x="1942568" y="251935"/>
                  </a:cubicBezTo>
                  <a:cubicBezTo>
                    <a:pt x="1932609" y="261894"/>
                    <a:pt x="1919101" y="267490"/>
                    <a:pt x="1905016" y="267490"/>
                  </a:cubicBezTo>
                  <a:lnTo>
                    <a:pt x="53107" y="267490"/>
                  </a:lnTo>
                  <a:cubicBezTo>
                    <a:pt x="39022" y="267490"/>
                    <a:pt x="25514" y="261894"/>
                    <a:pt x="15555" y="251935"/>
                  </a:cubicBezTo>
                  <a:cubicBezTo>
                    <a:pt x="5595" y="241975"/>
                    <a:pt x="0" y="228467"/>
                    <a:pt x="0" y="214382"/>
                  </a:cubicBezTo>
                  <a:lnTo>
                    <a:pt x="0" y="53107"/>
                  </a:lnTo>
                  <a:cubicBezTo>
                    <a:pt x="0" y="39022"/>
                    <a:pt x="5595" y="25514"/>
                    <a:pt x="15555" y="15555"/>
                  </a:cubicBezTo>
                  <a:cubicBezTo>
                    <a:pt x="25514" y="5595"/>
                    <a:pt x="39022" y="0"/>
                    <a:pt x="53107" y="0"/>
                  </a:cubicBezTo>
                  <a:close/>
                </a:path>
              </a:pathLst>
            </a:custGeom>
            <a:solidFill>
              <a:srgbClr val="D5F8D5"/>
            </a:solidFill>
          </p:spPr>
          <p:txBody>
            <a:bodyPr/>
            <a:lstStyle/>
            <a:p>
              <a:pPr defTabSz="609630"/>
              <a:endParaRPr lang="en-US" sz="1200">
                <a:solidFill>
                  <a:prstClr val="black"/>
                </a:solidFill>
                <a:latin typeface="Calibri"/>
              </a:endParaRPr>
            </a:p>
          </p:txBody>
        </p:sp>
        <p:sp>
          <p:nvSpPr>
            <p:cNvPr id="5" name="TextBox 5"/>
            <p:cNvSpPr txBox="1"/>
            <p:nvPr/>
          </p:nvSpPr>
          <p:spPr>
            <a:xfrm>
              <a:off x="0" y="-47625"/>
              <a:ext cx="1958123" cy="315115"/>
            </a:xfrm>
            <a:prstGeom prst="rect">
              <a:avLst/>
            </a:prstGeom>
          </p:spPr>
          <p:txBody>
            <a:bodyPr lIns="33867" tIns="33867" rIns="33867" bIns="33867" rtlCol="0" anchor="ctr"/>
            <a:lstStyle/>
            <a:p>
              <a:pPr algn="ctr" defTabSz="609630">
                <a:lnSpc>
                  <a:spcPts val="1469"/>
                </a:lnSpc>
              </a:pPr>
              <a:endParaRPr sz="1200">
                <a:solidFill>
                  <a:prstClr val="black"/>
                </a:solidFill>
                <a:latin typeface="Calibri"/>
              </a:endParaRPr>
            </a:p>
          </p:txBody>
        </p:sp>
      </p:grpSp>
      <p:sp>
        <p:nvSpPr>
          <p:cNvPr id="6" name="Freeform 6"/>
          <p:cNvSpPr/>
          <p:nvPr/>
        </p:nvSpPr>
        <p:spPr>
          <a:xfrm>
            <a:off x="4344277" y="-1330700"/>
            <a:ext cx="9477939" cy="9477939"/>
          </a:xfrm>
          <a:custGeom>
            <a:avLst/>
            <a:gdLst/>
            <a:ahLst/>
            <a:cxnLst/>
            <a:rect l="l" t="t" r="r" b="b"/>
            <a:pathLst>
              <a:path w="14216908" h="14216908">
                <a:moveTo>
                  <a:pt x="0" y="0"/>
                </a:moveTo>
                <a:lnTo>
                  <a:pt x="14216908" y="0"/>
                </a:lnTo>
                <a:lnTo>
                  <a:pt x="14216908" y="14216908"/>
                </a:lnTo>
                <a:lnTo>
                  <a:pt x="0" y="14216908"/>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pPr defTabSz="609630"/>
            <a:endParaRPr lang="en-US" sz="1200">
              <a:solidFill>
                <a:prstClr val="black"/>
              </a:solidFill>
              <a:latin typeface="Calibri"/>
            </a:endParaRPr>
          </a:p>
        </p:txBody>
      </p:sp>
      <p:grpSp>
        <p:nvGrpSpPr>
          <p:cNvPr id="7" name="Group 7"/>
          <p:cNvGrpSpPr/>
          <p:nvPr/>
        </p:nvGrpSpPr>
        <p:grpSpPr>
          <a:xfrm>
            <a:off x="9209278" y="6157864"/>
            <a:ext cx="2819695" cy="358494"/>
            <a:chOff x="0" y="-47625"/>
            <a:chExt cx="5639391" cy="716988"/>
          </a:xfrm>
        </p:grpSpPr>
        <p:sp>
          <p:nvSpPr>
            <p:cNvPr id="8" name="TextBox 8"/>
            <p:cNvSpPr txBox="1"/>
            <p:nvPr/>
          </p:nvSpPr>
          <p:spPr>
            <a:xfrm>
              <a:off x="914312" y="-47625"/>
              <a:ext cx="4725079" cy="622992"/>
            </a:xfrm>
            <a:prstGeom prst="rect">
              <a:avLst/>
            </a:prstGeom>
          </p:spPr>
          <p:txBody>
            <a:bodyPr lIns="0" tIns="0" rIns="0" bIns="0" rtlCol="0" anchor="t">
              <a:spAutoFit/>
            </a:bodyPr>
            <a:lstStyle/>
            <a:p>
              <a:pPr defTabSz="609630">
                <a:lnSpc>
                  <a:spcPts val="2597"/>
                </a:lnSpc>
              </a:pPr>
              <a:r>
                <a:rPr lang="en-US" sz="1855">
                  <a:solidFill>
                    <a:srgbClr val="333333"/>
                  </a:solidFill>
                  <a:latin typeface="Open Sans Bold"/>
                </a:rPr>
                <a:t>eooffice@uc.edu</a:t>
              </a:r>
            </a:p>
          </p:txBody>
        </p:sp>
        <p:sp>
          <p:nvSpPr>
            <p:cNvPr id="9" name="Freeform 9"/>
            <p:cNvSpPr/>
            <p:nvPr/>
          </p:nvSpPr>
          <p:spPr>
            <a:xfrm>
              <a:off x="0" y="0"/>
              <a:ext cx="669363" cy="669363"/>
            </a:xfrm>
            <a:custGeom>
              <a:avLst/>
              <a:gdLst/>
              <a:ahLst/>
              <a:cxnLst/>
              <a:rect l="l" t="t" r="r" b="b"/>
              <a:pathLst>
                <a:path w="669363" h="669363">
                  <a:moveTo>
                    <a:pt x="0" y="0"/>
                  </a:moveTo>
                  <a:lnTo>
                    <a:pt x="669363" y="0"/>
                  </a:lnTo>
                  <a:lnTo>
                    <a:pt x="669363" y="669363"/>
                  </a:lnTo>
                  <a:lnTo>
                    <a:pt x="0" y="669363"/>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pPr defTabSz="609630"/>
              <a:endParaRPr lang="en-US" sz="1200">
                <a:solidFill>
                  <a:prstClr val="black"/>
                </a:solidFill>
                <a:latin typeface="Calibri"/>
              </a:endParaRPr>
            </a:p>
          </p:txBody>
        </p:sp>
      </p:grpSp>
      <p:grpSp>
        <p:nvGrpSpPr>
          <p:cNvPr id="10" name="Group 10"/>
          <p:cNvGrpSpPr/>
          <p:nvPr/>
        </p:nvGrpSpPr>
        <p:grpSpPr>
          <a:xfrm>
            <a:off x="5161336" y="1355053"/>
            <a:ext cx="6471574" cy="698688"/>
            <a:chOff x="0" y="0"/>
            <a:chExt cx="2352952" cy="276025"/>
          </a:xfrm>
        </p:grpSpPr>
        <p:sp>
          <p:nvSpPr>
            <p:cNvPr id="11" name="Freeform 11"/>
            <p:cNvSpPr/>
            <p:nvPr/>
          </p:nvSpPr>
          <p:spPr>
            <a:xfrm>
              <a:off x="0" y="0"/>
              <a:ext cx="2352952" cy="276025"/>
            </a:xfrm>
            <a:custGeom>
              <a:avLst/>
              <a:gdLst/>
              <a:ahLst/>
              <a:cxnLst/>
              <a:rect l="l" t="t" r="r" b="b"/>
              <a:pathLst>
                <a:path w="2352952" h="276025">
                  <a:moveTo>
                    <a:pt x="44196" y="0"/>
                  </a:moveTo>
                  <a:lnTo>
                    <a:pt x="2308756" y="0"/>
                  </a:lnTo>
                  <a:cubicBezTo>
                    <a:pt x="2320478" y="0"/>
                    <a:pt x="2331719" y="4656"/>
                    <a:pt x="2340007" y="12945"/>
                  </a:cubicBezTo>
                  <a:cubicBezTo>
                    <a:pt x="2348296" y="21233"/>
                    <a:pt x="2352952" y="32474"/>
                    <a:pt x="2352952" y="44196"/>
                  </a:cubicBezTo>
                  <a:lnTo>
                    <a:pt x="2352952" y="231829"/>
                  </a:lnTo>
                  <a:cubicBezTo>
                    <a:pt x="2352952" y="243551"/>
                    <a:pt x="2348296" y="254792"/>
                    <a:pt x="2340007" y="263080"/>
                  </a:cubicBezTo>
                  <a:cubicBezTo>
                    <a:pt x="2331719" y="271369"/>
                    <a:pt x="2320478" y="276025"/>
                    <a:pt x="2308756" y="276025"/>
                  </a:cubicBezTo>
                  <a:lnTo>
                    <a:pt x="44196" y="276025"/>
                  </a:lnTo>
                  <a:cubicBezTo>
                    <a:pt x="19787" y="276025"/>
                    <a:pt x="0" y="256238"/>
                    <a:pt x="0" y="231829"/>
                  </a:cubicBezTo>
                  <a:lnTo>
                    <a:pt x="0" y="44196"/>
                  </a:lnTo>
                  <a:cubicBezTo>
                    <a:pt x="0" y="32474"/>
                    <a:pt x="4656" y="21233"/>
                    <a:pt x="12945" y="12945"/>
                  </a:cubicBezTo>
                  <a:cubicBezTo>
                    <a:pt x="21233" y="4656"/>
                    <a:pt x="32474" y="0"/>
                    <a:pt x="44196" y="0"/>
                  </a:cubicBezTo>
                  <a:close/>
                </a:path>
              </a:pathLst>
            </a:custGeom>
            <a:solidFill>
              <a:srgbClr val="FFFFFF"/>
            </a:solidFill>
            <a:ln w="95250" cap="rnd">
              <a:solidFill>
                <a:srgbClr val="890519"/>
              </a:solidFill>
              <a:prstDash val="solid"/>
              <a:round/>
            </a:ln>
          </p:spPr>
          <p:txBody>
            <a:bodyPr/>
            <a:lstStyle/>
            <a:p>
              <a:pPr defTabSz="609630"/>
              <a:endParaRPr lang="en-US" sz="1200">
                <a:solidFill>
                  <a:prstClr val="black"/>
                </a:solidFill>
                <a:latin typeface="Calibri"/>
              </a:endParaRPr>
            </a:p>
          </p:txBody>
        </p:sp>
        <p:sp>
          <p:nvSpPr>
            <p:cNvPr id="12" name="TextBox 12"/>
            <p:cNvSpPr txBox="1"/>
            <p:nvPr/>
          </p:nvSpPr>
          <p:spPr>
            <a:xfrm>
              <a:off x="0" y="-47625"/>
              <a:ext cx="2352952" cy="323650"/>
            </a:xfrm>
            <a:prstGeom prst="rect">
              <a:avLst/>
            </a:prstGeom>
          </p:spPr>
          <p:txBody>
            <a:bodyPr lIns="33867" tIns="33867" rIns="33867" bIns="33867" rtlCol="0" anchor="ctr"/>
            <a:lstStyle/>
            <a:p>
              <a:pPr algn="ctr" defTabSz="609630">
                <a:lnSpc>
                  <a:spcPts val="1469"/>
                </a:lnSpc>
              </a:pPr>
              <a:endParaRPr sz="1200">
                <a:solidFill>
                  <a:prstClr val="black"/>
                </a:solidFill>
                <a:latin typeface="Calibri"/>
              </a:endParaRPr>
            </a:p>
          </p:txBody>
        </p:sp>
      </p:grpSp>
      <p:grpSp>
        <p:nvGrpSpPr>
          <p:cNvPr id="13" name="Group 13"/>
          <p:cNvGrpSpPr/>
          <p:nvPr/>
        </p:nvGrpSpPr>
        <p:grpSpPr>
          <a:xfrm>
            <a:off x="5161336" y="3465095"/>
            <a:ext cx="6471574" cy="698688"/>
            <a:chOff x="0" y="0"/>
            <a:chExt cx="2352952" cy="276025"/>
          </a:xfrm>
        </p:grpSpPr>
        <p:sp>
          <p:nvSpPr>
            <p:cNvPr id="14" name="Freeform 14"/>
            <p:cNvSpPr/>
            <p:nvPr/>
          </p:nvSpPr>
          <p:spPr>
            <a:xfrm>
              <a:off x="0" y="0"/>
              <a:ext cx="2352952" cy="276025"/>
            </a:xfrm>
            <a:custGeom>
              <a:avLst/>
              <a:gdLst/>
              <a:ahLst/>
              <a:cxnLst/>
              <a:rect l="l" t="t" r="r" b="b"/>
              <a:pathLst>
                <a:path w="2352952" h="276025">
                  <a:moveTo>
                    <a:pt x="44196" y="0"/>
                  </a:moveTo>
                  <a:lnTo>
                    <a:pt x="2308756" y="0"/>
                  </a:lnTo>
                  <a:cubicBezTo>
                    <a:pt x="2320478" y="0"/>
                    <a:pt x="2331719" y="4656"/>
                    <a:pt x="2340007" y="12945"/>
                  </a:cubicBezTo>
                  <a:cubicBezTo>
                    <a:pt x="2348296" y="21233"/>
                    <a:pt x="2352952" y="32474"/>
                    <a:pt x="2352952" y="44196"/>
                  </a:cubicBezTo>
                  <a:lnTo>
                    <a:pt x="2352952" y="231829"/>
                  </a:lnTo>
                  <a:cubicBezTo>
                    <a:pt x="2352952" y="243551"/>
                    <a:pt x="2348296" y="254792"/>
                    <a:pt x="2340007" y="263080"/>
                  </a:cubicBezTo>
                  <a:cubicBezTo>
                    <a:pt x="2331719" y="271369"/>
                    <a:pt x="2320478" y="276025"/>
                    <a:pt x="2308756" y="276025"/>
                  </a:cubicBezTo>
                  <a:lnTo>
                    <a:pt x="44196" y="276025"/>
                  </a:lnTo>
                  <a:cubicBezTo>
                    <a:pt x="19787" y="276025"/>
                    <a:pt x="0" y="256238"/>
                    <a:pt x="0" y="231829"/>
                  </a:cubicBezTo>
                  <a:lnTo>
                    <a:pt x="0" y="44196"/>
                  </a:lnTo>
                  <a:cubicBezTo>
                    <a:pt x="0" y="32474"/>
                    <a:pt x="4656" y="21233"/>
                    <a:pt x="12945" y="12945"/>
                  </a:cubicBezTo>
                  <a:cubicBezTo>
                    <a:pt x="21233" y="4656"/>
                    <a:pt x="32474" y="0"/>
                    <a:pt x="44196" y="0"/>
                  </a:cubicBezTo>
                  <a:close/>
                </a:path>
              </a:pathLst>
            </a:custGeom>
            <a:solidFill>
              <a:srgbClr val="FFFFFF"/>
            </a:solidFill>
            <a:ln w="95250" cap="rnd">
              <a:solidFill>
                <a:srgbClr val="890519"/>
              </a:solidFill>
              <a:prstDash val="solid"/>
              <a:round/>
            </a:ln>
          </p:spPr>
          <p:txBody>
            <a:bodyPr/>
            <a:lstStyle/>
            <a:p>
              <a:pPr defTabSz="609630"/>
              <a:endParaRPr lang="en-US" sz="1200" dirty="0">
                <a:solidFill>
                  <a:prstClr val="black"/>
                </a:solidFill>
                <a:latin typeface="Calibri"/>
              </a:endParaRPr>
            </a:p>
          </p:txBody>
        </p:sp>
        <p:sp>
          <p:nvSpPr>
            <p:cNvPr id="15" name="TextBox 15"/>
            <p:cNvSpPr txBox="1"/>
            <p:nvPr/>
          </p:nvSpPr>
          <p:spPr>
            <a:xfrm>
              <a:off x="0" y="-47625"/>
              <a:ext cx="2352952" cy="323650"/>
            </a:xfrm>
            <a:prstGeom prst="rect">
              <a:avLst/>
            </a:prstGeom>
          </p:spPr>
          <p:txBody>
            <a:bodyPr lIns="33867" tIns="33867" rIns="33867" bIns="33867" rtlCol="0" anchor="ctr"/>
            <a:lstStyle/>
            <a:p>
              <a:pPr algn="ctr" defTabSz="609630">
                <a:lnSpc>
                  <a:spcPts val="1469"/>
                </a:lnSpc>
              </a:pPr>
              <a:endParaRPr sz="1200">
                <a:solidFill>
                  <a:prstClr val="black"/>
                </a:solidFill>
                <a:latin typeface="Calibri"/>
              </a:endParaRPr>
            </a:p>
          </p:txBody>
        </p:sp>
      </p:grpSp>
      <p:sp>
        <p:nvSpPr>
          <p:cNvPr id="16" name="TextBox 16"/>
          <p:cNvSpPr txBox="1"/>
          <p:nvPr/>
        </p:nvSpPr>
        <p:spPr>
          <a:xfrm>
            <a:off x="5266944" y="1583198"/>
            <a:ext cx="6365965" cy="313163"/>
          </a:xfrm>
          <a:prstGeom prst="rect">
            <a:avLst/>
          </a:prstGeom>
        </p:spPr>
        <p:txBody>
          <a:bodyPr wrap="square" lIns="0" tIns="0" rIns="0" bIns="0" rtlCol="0" anchor="t">
            <a:spAutoFit/>
          </a:bodyPr>
          <a:lstStyle/>
          <a:p>
            <a:pPr defTabSz="609630">
              <a:lnSpc>
                <a:spcPts val="2173"/>
              </a:lnSpc>
            </a:pPr>
            <a:r>
              <a:rPr lang="en-US" sz="2800" b="1" spc="105" dirty="0">
                <a:solidFill>
                  <a:srgbClr val="000000"/>
                </a:solidFill>
                <a:latin typeface="Calibri  "/>
              </a:rPr>
              <a:t>INTRODUCE – </a:t>
            </a:r>
            <a:r>
              <a:rPr lang="en-US" sz="2800" spc="105" dirty="0">
                <a:solidFill>
                  <a:srgbClr val="000000"/>
                </a:solidFill>
                <a:latin typeface="Calibri  "/>
              </a:rPr>
              <a:t>TIX </a:t>
            </a:r>
            <a:r>
              <a:rPr lang="en-US" sz="3000" spc="105" dirty="0">
                <a:solidFill>
                  <a:srgbClr val="000000"/>
                </a:solidFill>
                <a:latin typeface="Calibri  "/>
              </a:rPr>
              <a:t>Appeal Officer role</a:t>
            </a:r>
          </a:p>
        </p:txBody>
      </p:sp>
      <p:grpSp>
        <p:nvGrpSpPr>
          <p:cNvPr id="17" name="Group 17"/>
          <p:cNvGrpSpPr/>
          <p:nvPr/>
        </p:nvGrpSpPr>
        <p:grpSpPr>
          <a:xfrm>
            <a:off x="5161336" y="2368452"/>
            <a:ext cx="6471574" cy="698688"/>
            <a:chOff x="0" y="0"/>
            <a:chExt cx="2352952" cy="276025"/>
          </a:xfrm>
        </p:grpSpPr>
        <p:sp>
          <p:nvSpPr>
            <p:cNvPr id="18" name="Freeform 18"/>
            <p:cNvSpPr/>
            <p:nvPr/>
          </p:nvSpPr>
          <p:spPr>
            <a:xfrm>
              <a:off x="0" y="0"/>
              <a:ext cx="2352952" cy="276025"/>
            </a:xfrm>
            <a:custGeom>
              <a:avLst/>
              <a:gdLst/>
              <a:ahLst/>
              <a:cxnLst/>
              <a:rect l="l" t="t" r="r" b="b"/>
              <a:pathLst>
                <a:path w="2352952" h="276025">
                  <a:moveTo>
                    <a:pt x="44196" y="0"/>
                  </a:moveTo>
                  <a:lnTo>
                    <a:pt x="2308756" y="0"/>
                  </a:lnTo>
                  <a:cubicBezTo>
                    <a:pt x="2320478" y="0"/>
                    <a:pt x="2331719" y="4656"/>
                    <a:pt x="2340007" y="12945"/>
                  </a:cubicBezTo>
                  <a:cubicBezTo>
                    <a:pt x="2348296" y="21233"/>
                    <a:pt x="2352952" y="32474"/>
                    <a:pt x="2352952" y="44196"/>
                  </a:cubicBezTo>
                  <a:lnTo>
                    <a:pt x="2352952" y="231829"/>
                  </a:lnTo>
                  <a:cubicBezTo>
                    <a:pt x="2352952" y="243551"/>
                    <a:pt x="2348296" y="254792"/>
                    <a:pt x="2340007" y="263080"/>
                  </a:cubicBezTo>
                  <a:cubicBezTo>
                    <a:pt x="2331719" y="271369"/>
                    <a:pt x="2320478" y="276025"/>
                    <a:pt x="2308756" y="276025"/>
                  </a:cubicBezTo>
                  <a:lnTo>
                    <a:pt x="44196" y="276025"/>
                  </a:lnTo>
                  <a:cubicBezTo>
                    <a:pt x="19787" y="276025"/>
                    <a:pt x="0" y="256238"/>
                    <a:pt x="0" y="231829"/>
                  </a:cubicBezTo>
                  <a:lnTo>
                    <a:pt x="0" y="44196"/>
                  </a:lnTo>
                  <a:cubicBezTo>
                    <a:pt x="0" y="32474"/>
                    <a:pt x="4656" y="21233"/>
                    <a:pt x="12945" y="12945"/>
                  </a:cubicBezTo>
                  <a:cubicBezTo>
                    <a:pt x="21233" y="4656"/>
                    <a:pt x="32474" y="0"/>
                    <a:pt x="44196" y="0"/>
                  </a:cubicBezTo>
                  <a:close/>
                </a:path>
              </a:pathLst>
            </a:custGeom>
            <a:solidFill>
              <a:srgbClr val="FFFFFF"/>
            </a:solidFill>
            <a:ln w="95250" cap="rnd">
              <a:solidFill>
                <a:srgbClr val="890519"/>
              </a:solidFill>
              <a:prstDash val="solid"/>
              <a:round/>
            </a:ln>
          </p:spPr>
          <p:txBody>
            <a:bodyPr/>
            <a:lstStyle/>
            <a:p>
              <a:pPr defTabSz="609630"/>
              <a:endParaRPr lang="en-US" sz="1200" dirty="0">
                <a:solidFill>
                  <a:prstClr val="black"/>
                </a:solidFill>
                <a:latin typeface="Calibri"/>
              </a:endParaRPr>
            </a:p>
          </p:txBody>
        </p:sp>
        <p:sp>
          <p:nvSpPr>
            <p:cNvPr id="19" name="TextBox 19"/>
            <p:cNvSpPr txBox="1"/>
            <p:nvPr/>
          </p:nvSpPr>
          <p:spPr>
            <a:xfrm>
              <a:off x="0" y="-47625"/>
              <a:ext cx="2352952" cy="323650"/>
            </a:xfrm>
            <a:prstGeom prst="rect">
              <a:avLst/>
            </a:prstGeom>
          </p:spPr>
          <p:txBody>
            <a:bodyPr lIns="33867" tIns="33867" rIns="33867" bIns="33867" rtlCol="0" anchor="ctr"/>
            <a:lstStyle/>
            <a:p>
              <a:pPr algn="ctr" defTabSz="609630">
                <a:lnSpc>
                  <a:spcPts val="1469"/>
                </a:lnSpc>
              </a:pPr>
              <a:endParaRPr sz="1200">
                <a:solidFill>
                  <a:prstClr val="black"/>
                </a:solidFill>
                <a:latin typeface="Calibri"/>
              </a:endParaRPr>
            </a:p>
          </p:txBody>
        </p:sp>
      </p:grpSp>
      <p:sp>
        <p:nvSpPr>
          <p:cNvPr id="21" name="TextBox 21"/>
          <p:cNvSpPr txBox="1"/>
          <p:nvPr/>
        </p:nvSpPr>
        <p:spPr>
          <a:xfrm>
            <a:off x="5266945" y="3644079"/>
            <a:ext cx="6471574" cy="313163"/>
          </a:xfrm>
          <a:prstGeom prst="rect">
            <a:avLst/>
          </a:prstGeom>
        </p:spPr>
        <p:txBody>
          <a:bodyPr wrap="square" lIns="0" tIns="0" rIns="0" bIns="0" rtlCol="0" anchor="t">
            <a:spAutoFit/>
          </a:bodyPr>
          <a:lstStyle/>
          <a:p>
            <a:pPr defTabSz="609630">
              <a:lnSpc>
                <a:spcPts val="2173"/>
              </a:lnSpc>
            </a:pPr>
            <a:r>
              <a:rPr lang="en-US" sz="3000" b="1" spc="105" dirty="0">
                <a:solidFill>
                  <a:srgbClr val="000000"/>
                </a:solidFill>
                <a:latin typeface="Calibri  "/>
              </a:rPr>
              <a:t>OUTLINE – </a:t>
            </a:r>
            <a:r>
              <a:rPr lang="en-US" sz="3000" spc="105" dirty="0">
                <a:solidFill>
                  <a:srgbClr val="000000"/>
                </a:solidFill>
                <a:latin typeface="Calibri  "/>
              </a:rPr>
              <a:t>Written decision</a:t>
            </a:r>
          </a:p>
        </p:txBody>
      </p:sp>
      <p:grpSp>
        <p:nvGrpSpPr>
          <p:cNvPr id="22" name="Group 22"/>
          <p:cNvGrpSpPr/>
          <p:nvPr/>
        </p:nvGrpSpPr>
        <p:grpSpPr>
          <a:xfrm>
            <a:off x="5161336" y="4517971"/>
            <a:ext cx="6471574" cy="698688"/>
            <a:chOff x="0" y="0"/>
            <a:chExt cx="2352952" cy="276025"/>
          </a:xfrm>
        </p:grpSpPr>
        <p:sp>
          <p:nvSpPr>
            <p:cNvPr id="23" name="Freeform 23"/>
            <p:cNvSpPr/>
            <p:nvPr/>
          </p:nvSpPr>
          <p:spPr>
            <a:xfrm>
              <a:off x="0" y="0"/>
              <a:ext cx="2352952" cy="276025"/>
            </a:xfrm>
            <a:custGeom>
              <a:avLst/>
              <a:gdLst/>
              <a:ahLst/>
              <a:cxnLst/>
              <a:rect l="l" t="t" r="r" b="b"/>
              <a:pathLst>
                <a:path w="2352952" h="276025">
                  <a:moveTo>
                    <a:pt x="44196" y="0"/>
                  </a:moveTo>
                  <a:lnTo>
                    <a:pt x="2308756" y="0"/>
                  </a:lnTo>
                  <a:cubicBezTo>
                    <a:pt x="2320478" y="0"/>
                    <a:pt x="2331719" y="4656"/>
                    <a:pt x="2340007" y="12945"/>
                  </a:cubicBezTo>
                  <a:cubicBezTo>
                    <a:pt x="2348296" y="21233"/>
                    <a:pt x="2352952" y="32474"/>
                    <a:pt x="2352952" y="44196"/>
                  </a:cubicBezTo>
                  <a:lnTo>
                    <a:pt x="2352952" y="231829"/>
                  </a:lnTo>
                  <a:cubicBezTo>
                    <a:pt x="2352952" y="243551"/>
                    <a:pt x="2348296" y="254792"/>
                    <a:pt x="2340007" y="263080"/>
                  </a:cubicBezTo>
                  <a:cubicBezTo>
                    <a:pt x="2331719" y="271369"/>
                    <a:pt x="2320478" y="276025"/>
                    <a:pt x="2308756" y="276025"/>
                  </a:cubicBezTo>
                  <a:lnTo>
                    <a:pt x="44196" y="276025"/>
                  </a:lnTo>
                  <a:cubicBezTo>
                    <a:pt x="19787" y="276025"/>
                    <a:pt x="0" y="256238"/>
                    <a:pt x="0" y="231829"/>
                  </a:cubicBezTo>
                  <a:lnTo>
                    <a:pt x="0" y="44196"/>
                  </a:lnTo>
                  <a:cubicBezTo>
                    <a:pt x="0" y="32474"/>
                    <a:pt x="4656" y="21233"/>
                    <a:pt x="12945" y="12945"/>
                  </a:cubicBezTo>
                  <a:cubicBezTo>
                    <a:pt x="21233" y="4656"/>
                    <a:pt x="32474" y="0"/>
                    <a:pt x="44196" y="0"/>
                  </a:cubicBezTo>
                  <a:close/>
                </a:path>
              </a:pathLst>
            </a:custGeom>
            <a:solidFill>
              <a:srgbClr val="FFFFFF"/>
            </a:solidFill>
            <a:ln w="95250" cap="rnd">
              <a:solidFill>
                <a:srgbClr val="890519"/>
              </a:solidFill>
              <a:prstDash val="solid"/>
              <a:round/>
            </a:ln>
          </p:spPr>
          <p:txBody>
            <a:bodyPr/>
            <a:lstStyle/>
            <a:p>
              <a:pPr defTabSz="609630"/>
              <a:endParaRPr lang="en-US" sz="1200">
                <a:solidFill>
                  <a:prstClr val="black"/>
                </a:solidFill>
                <a:latin typeface="Calibri"/>
              </a:endParaRPr>
            </a:p>
          </p:txBody>
        </p:sp>
        <p:sp>
          <p:nvSpPr>
            <p:cNvPr id="24" name="TextBox 24"/>
            <p:cNvSpPr txBox="1"/>
            <p:nvPr/>
          </p:nvSpPr>
          <p:spPr>
            <a:xfrm>
              <a:off x="0" y="-47625"/>
              <a:ext cx="2352952" cy="323650"/>
            </a:xfrm>
            <a:prstGeom prst="rect">
              <a:avLst/>
            </a:prstGeom>
          </p:spPr>
          <p:txBody>
            <a:bodyPr lIns="33867" tIns="33867" rIns="33867" bIns="33867" rtlCol="0" anchor="ctr"/>
            <a:lstStyle/>
            <a:p>
              <a:pPr algn="ctr" defTabSz="609630">
                <a:lnSpc>
                  <a:spcPts val="1469"/>
                </a:lnSpc>
              </a:pPr>
              <a:endParaRPr sz="1200">
                <a:solidFill>
                  <a:prstClr val="black"/>
                </a:solidFill>
                <a:latin typeface="Calibri"/>
              </a:endParaRPr>
            </a:p>
          </p:txBody>
        </p:sp>
      </p:grpSp>
      <p:sp>
        <p:nvSpPr>
          <p:cNvPr id="26" name="TextBox 20"/>
          <p:cNvSpPr txBox="1"/>
          <p:nvPr/>
        </p:nvSpPr>
        <p:spPr>
          <a:xfrm>
            <a:off x="5266945" y="4737630"/>
            <a:ext cx="6016398" cy="313163"/>
          </a:xfrm>
          <a:prstGeom prst="rect">
            <a:avLst/>
          </a:prstGeom>
        </p:spPr>
        <p:txBody>
          <a:bodyPr wrap="square" lIns="0" tIns="0" rIns="0" bIns="0" rtlCol="0" anchor="t">
            <a:spAutoFit/>
          </a:bodyPr>
          <a:lstStyle/>
          <a:p>
            <a:pPr defTabSz="609630">
              <a:lnSpc>
                <a:spcPts val="2173"/>
              </a:lnSpc>
            </a:pPr>
            <a:r>
              <a:rPr lang="en-US" sz="3000" b="1" spc="105" dirty="0">
                <a:solidFill>
                  <a:srgbClr val="000000"/>
                </a:solidFill>
                <a:latin typeface="Calibri  "/>
              </a:rPr>
              <a:t>ENGAGE – </a:t>
            </a:r>
            <a:r>
              <a:rPr lang="en-US" sz="3000" spc="105" dirty="0">
                <a:solidFill>
                  <a:srgbClr val="000000"/>
                </a:solidFill>
                <a:latin typeface="Calibri  "/>
              </a:rPr>
              <a:t>Scenarios</a:t>
            </a:r>
            <a:r>
              <a:rPr lang="en-US" sz="3000" b="1" spc="105" dirty="0">
                <a:solidFill>
                  <a:srgbClr val="000000"/>
                </a:solidFill>
                <a:latin typeface="Calibri  "/>
              </a:rPr>
              <a:t> </a:t>
            </a:r>
          </a:p>
        </p:txBody>
      </p:sp>
      <p:sp>
        <p:nvSpPr>
          <p:cNvPr id="27" name="TextBox 21">
            <a:extLst>
              <a:ext uri="{FF2B5EF4-FFF2-40B4-BE49-F238E27FC236}">
                <a16:creationId xmlns:a16="http://schemas.microsoft.com/office/drawing/2014/main" id="{BFD410A0-96A4-E477-2836-F96FED2747FD}"/>
              </a:ext>
            </a:extLst>
          </p:cNvPr>
          <p:cNvSpPr txBox="1"/>
          <p:nvPr/>
        </p:nvSpPr>
        <p:spPr>
          <a:xfrm>
            <a:off x="5266945" y="2586968"/>
            <a:ext cx="6471574" cy="313163"/>
          </a:xfrm>
          <a:prstGeom prst="rect">
            <a:avLst/>
          </a:prstGeom>
        </p:spPr>
        <p:txBody>
          <a:bodyPr wrap="square" lIns="0" tIns="0" rIns="0" bIns="0" rtlCol="0" anchor="t">
            <a:spAutoFit/>
          </a:bodyPr>
          <a:lstStyle/>
          <a:p>
            <a:pPr defTabSz="609630">
              <a:lnSpc>
                <a:spcPts val="2173"/>
              </a:lnSpc>
            </a:pPr>
            <a:r>
              <a:rPr lang="en-US" sz="2800" b="1" spc="105" dirty="0">
                <a:solidFill>
                  <a:srgbClr val="000000"/>
                </a:solidFill>
                <a:latin typeface="Calibri  "/>
              </a:rPr>
              <a:t>EXPLAIN </a:t>
            </a:r>
            <a:r>
              <a:rPr lang="en-US" sz="3000" b="1" spc="105" dirty="0">
                <a:solidFill>
                  <a:srgbClr val="000000"/>
                </a:solidFill>
                <a:latin typeface="Calibri  "/>
              </a:rPr>
              <a:t>– </a:t>
            </a:r>
            <a:r>
              <a:rPr lang="en-US" sz="3000" spc="105" dirty="0">
                <a:solidFill>
                  <a:srgbClr val="000000"/>
                </a:solidFill>
                <a:latin typeface="Calibri  "/>
              </a:rPr>
              <a:t>Procedure, bases, timeline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9446A6-1BED-6B11-8A77-D7562183AE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CE04FD-1D7D-C22B-75FB-FD6693A7744D}"/>
              </a:ext>
            </a:extLst>
          </p:cNvPr>
          <p:cNvSpPr>
            <a:spLocks noGrp="1"/>
          </p:cNvSpPr>
          <p:nvPr>
            <p:ph type="title"/>
          </p:nvPr>
        </p:nvSpPr>
        <p:spPr>
          <a:xfrm>
            <a:off x="838200" y="365126"/>
            <a:ext cx="10515600" cy="787814"/>
          </a:xfrm>
        </p:spPr>
        <p:txBody>
          <a:bodyPr/>
          <a:lstStyle/>
          <a:p>
            <a:pPr algn="ctr"/>
            <a:r>
              <a:rPr lang="en-US" b="1" dirty="0">
                <a:latin typeface="+mn-lt"/>
              </a:rPr>
              <a:t>Basis 3: Conflict of Interest / Bias</a:t>
            </a:r>
          </a:p>
        </p:txBody>
      </p:sp>
      <p:sp>
        <p:nvSpPr>
          <p:cNvPr id="3" name="Content Placeholder 2">
            <a:extLst>
              <a:ext uri="{FF2B5EF4-FFF2-40B4-BE49-F238E27FC236}">
                <a16:creationId xmlns:a16="http://schemas.microsoft.com/office/drawing/2014/main" id="{C751AE98-0C05-ABE6-73E6-DB917945F7DC}"/>
              </a:ext>
            </a:extLst>
          </p:cNvPr>
          <p:cNvSpPr>
            <a:spLocks noGrp="1"/>
          </p:cNvSpPr>
          <p:nvPr>
            <p:ph idx="1"/>
          </p:nvPr>
        </p:nvSpPr>
        <p:spPr>
          <a:xfrm>
            <a:off x="474133" y="1410620"/>
            <a:ext cx="11192934" cy="4732476"/>
          </a:xfrm>
        </p:spPr>
        <p:txBody>
          <a:bodyPr/>
          <a:lstStyle/>
          <a:p>
            <a:pPr marL="0" indent="0" algn="ctr">
              <a:spcBef>
                <a:spcPts val="0"/>
              </a:spcBef>
              <a:buNone/>
            </a:pPr>
            <a:r>
              <a:rPr lang="en-US" sz="3000" i="1" dirty="0"/>
              <a:t>The TIXCO, investigator(s), or decision-maker(s) had a conflict of interest or bias for or against complainants or respondents generally or the individual complainant or respondent that affected the outcome of the matter.</a:t>
            </a:r>
            <a:endParaRPr lang="en-US" sz="3000" i="1" dirty="0">
              <a:effectLst/>
              <a:ea typeface="MS Mincho" panose="02020609040205080304" pitchFamily="49" charset="-128"/>
              <a:cs typeface="Times New Roman" panose="02020603050405020304" pitchFamily="18" charset="0"/>
            </a:endParaRPr>
          </a:p>
          <a:p>
            <a:pPr marL="0" indent="0">
              <a:spcBef>
                <a:spcPts val="0"/>
              </a:spcBef>
              <a:buNone/>
            </a:pPr>
            <a:endParaRPr lang="en-US" sz="3000" dirty="0">
              <a:ea typeface="MS Mincho" panose="02020609040205080304" pitchFamily="49" charset="-128"/>
              <a:cs typeface="Times New Roman" panose="02020603050405020304" pitchFamily="18" charset="0"/>
            </a:endParaRPr>
          </a:p>
          <a:p>
            <a:pPr lvl="1">
              <a:spcBef>
                <a:spcPts val="0"/>
              </a:spcBef>
            </a:pPr>
            <a:r>
              <a:rPr lang="en-US" sz="3000" dirty="0">
                <a:ea typeface="MS Mincho" panose="02020609040205080304" pitchFamily="49" charset="-128"/>
                <a:cs typeface="Times New Roman" panose="02020603050405020304" pitchFamily="18" charset="0"/>
              </a:rPr>
              <a:t>All TIX personnel are responsible for self-identifying these issues</a:t>
            </a:r>
          </a:p>
          <a:p>
            <a:pPr lvl="1">
              <a:spcBef>
                <a:spcPts val="0"/>
              </a:spcBef>
            </a:pPr>
            <a:r>
              <a:rPr lang="en-US" sz="3000" dirty="0">
                <a:ea typeface="MS Mincho" panose="02020609040205080304" pitchFamily="49" charset="-128"/>
                <a:cs typeface="Times New Roman" panose="02020603050405020304" pitchFamily="18" charset="0"/>
              </a:rPr>
              <a:t>There are multiple opportunities for parties to raise conflict/bias concerns throughout process</a:t>
            </a:r>
          </a:p>
          <a:p>
            <a:pPr marL="457200" lvl="1"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endParaRPr lang="en-US" dirty="0"/>
          </a:p>
        </p:txBody>
      </p:sp>
    </p:spTree>
    <p:extLst>
      <p:ext uri="{BB962C8B-B14F-4D97-AF65-F5344CB8AC3E}">
        <p14:creationId xmlns:p14="http://schemas.microsoft.com/office/powerpoint/2010/main" val="27501151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504025-390C-CD25-3868-2C4EF7DC2C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BA5496D-CBE2-4582-0661-DF430F58E645}"/>
              </a:ext>
            </a:extLst>
          </p:cNvPr>
          <p:cNvSpPr>
            <a:spLocks noGrp="1"/>
          </p:cNvSpPr>
          <p:nvPr>
            <p:ph type="title"/>
          </p:nvPr>
        </p:nvSpPr>
        <p:spPr>
          <a:xfrm>
            <a:off x="838200" y="365126"/>
            <a:ext cx="10515600" cy="787814"/>
          </a:xfrm>
        </p:spPr>
        <p:txBody>
          <a:bodyPr>
            <a:normAutofit/>
          </a:bodyPr>
          <a:lstStyle/>
          <a:p>
            <a:pPr algn="ctr"/>
            <a:r>
              <a:rPr lang="en-US" i="1" dirty="0">
                <a:latin typeface="+mn-lt"/>
              </a:rPr>
              <a:t>“Conflict of Interest”</a:t>
            </a:r>
          </a:p>
        </p:txBody>
      </p:sp>
      <p:sp>
        <p:nvSpPr>
          <p:cNvPr id="3" name="Content Placeholder 2">
            <a:extLst>
              <a:ext uri="{FF2B5EF4-FFF2-40B4-BE49-F238E27FC236}">
                <a16:creationId xmlns:a16="http://schemas.microsoft.com/office/drawing/2014/main" id="{F3959C71-39F2-C938-4428-63B117E28EB6}"/>
              </a:ext>
            </a:extLst>
          </p:cNvPr>
          <p:cNvSpPr>
            <a:spLocks noGrp="1"/>
          </p:cNvSpPr>
          <p:nvPr>
            <p:ph idx="1"/>
          </p:nvPr>
        </p:nvSpPr>
        <p:spPr>
          <a:xfrm>
            <a:off x="838200" y="1444487"/>
            <a:ext cx="10515600" cy="4732476"/>
          </a:xfrm>
        </p:spPr>
        <p:txBody>
          <a:bodyPr/>
          <a:lstStyle/>
          <a:p>
            <a:pPr marL="0" indent="0">
              <a:spcBef>
                <a:spcPts val="0"/>
              </a:spcBef>
              <a:buNone/>
            </a:pPr>
            <a:r>
              <a:rPr lang="en-US" sz="3000" dirty="0"/>
              <a:t>Actual: Direct conflict exists between professional responsibility and personal interest</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Perceived: No actual conflict exists but one could reasonably perceive one exists</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Potential: No actual conflict exists but one could develop in the future</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6892663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D9F4D2-E8A4-345E-6865-724AD7603FD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359E48-5C33-E4ED-11E0-54CA847710C7}"/>
              </a:ext>
            </a:extLst>
          </p:cNvPr>
          <p:cNvSpPr>
            <a:spLocks noGrp="1"/>
          </p:cNvSpPr>
          <p:nvPr>
            <p:ph type="title"/>
          </p:nvPr>
        </p:nvSpPr>
        <p:spPr>
          <a:xfrm>
            <a:off x="838200" y="365126"/>
            <a:ext cx="10515600" cy="787814"/>
          </a:xfrm>
        </p:spPr>
        <p:txBody>
          <a:bodyPr>
            <a:normAutofit/>
          </a:bodyPr>
          <a:lstStyle/>
          <a:p>
            <a:pPr algn="ctr"/>
            <a:r>
              <a:rPr lang="en-US" i="1" u="sng" dirty="0">
                <a:latin typeface="+mn-lt"/>
              </a:rPr>
              <a:t>Not</a:t>
            </a:r>
            <a:r>
              <a:rPr lang="en-US" i="1" dirty="0">
                <a:latin typeface="+mn-lt"/>
              </a:rPr>
              <a:t> a Conflict of Interest </a:t>
            </a:r>
          </a:p>
        </p:txBody>
      </p:sp>
      <p:sp>
        <p:nvSpPr>
          <p:cNvPr id="3" name="Content Placeholder 2">
            <a:extLst>
              <a:ext uri="{FF2B5EF4-FFF2-40B4-BE49-F238E27FC236}">
                <a16:creationId xmlns:a16="http://schemas.microsoft.com/office/drawing/2014/main" id="{4A8D8501-5712-20FE-BCE1-F4815F808ED4}"/>
              </a:ext>
            </a:extLst>
          </p:cNvPr>
          <p:cNvSpPr>
            <a:spLocks noGrp="1"/>
          </p:cNvSpPr>
          <p:nvPr>
            <p:ph idx="1"/>
          </p:nvPr>
        </p:nvSpPr>
        <p:spPr>
          <a:xfrm>
            <a:off x="838200" y="1444487"/>
            <a:ext cx="10515600" cy="4732476"/>
          </a:xfrm>
        </p:spPr>
        <p:txBody>
          <a:bodyPr/>
          <a:lstStyle/>
          <a:p>
            <a:pPr>
              <a:spcBef>
                <a:spcPts val="0"/>
              </a:spcBef>
            </a:pPr>
            <a:r>
              <a:rPr lang="en-US" sz="3000" dirty="0"/>
              <a:t>Decision-maker is recipient’s employee</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Professional affiliations or research</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Past advocacy work (e.g., victim advocate, defense attorney)</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Self-proclamations / descriptions (e.g., “feminist,” “survivor”)</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Education, certifications </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986135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6160747" y="1866555"/>
            <a:ext cx="4956499" cy="677083"/>
            <a:chOff x="0" y="0"/>
            <a:chExt cx="1958123" cy="267490"/>
          </a:xfrm>
        </p:grpSpPr>
        <p:sp>
          <p:nvSpPr>
            <p:cNvPr id="3" name="Freeform 3"/>
            <p:cNvSpPr/>
            <p:nvPr/>
          </p:nvSpPr>
          <p:spPr>
            <a:xfrm>
              <a:off x="0" y="0"/>
              <a:ext cx="1958123" cy="267490"/>
            </a:xfrm>
            <a:custGeom>
              <a:avLst/>
              <a:gdLst/>
              <a:ahLst/>
              <a:cxnLst/>
              <a:rect l="l" t="t" r="r" b="b"/>
              <a:pathLst>
                <a:path w="1958123" h="267490">
                  <a:moveTo>
                    <a:pt x="53107" y="0"/>
                  </a:moveTo>
                  <a:lnTo>
                    <a:pt x="1905016" y="0"/>
                  </a:lnTo>
                  <a:cubicBezTo>
                    <a:pt x="1919101" y="0"/>
                    <a:pt x="1932609" y="5595"/>
                    <a:pt x="1942568" y="15555"/>
                  </a:cubicBezTo>
                  <a:cubicBezTo>
                    <a:pt x="1952528" y="25514"/>
                    <a:pt x="1958123" y="39022"/>
                    <a:pt x="1958123" y="53107"/>
                  </a:cubicBezTo>
                  <a:lnTo>
                    <a:pt x="1958123" y="214382"/>
                  </a:lnTo>
                  <a:cubicBezTo>
                    <a:pt x="1958123" y="228467"/>
                    <a:pt x="1952528" y="241975"/>
                    <a:pt x="1942568" y="251935"/>
                  </a:cubicBezTo>
                  <a:cubicBezTo>
                    <a:pt x="1932609" y="261894"/>
                    <a:pt x="1919101" y="267490"/>
                    <a:pt x="1905016" y="267490"/>
                  </a:cubicBezTo>
                  <a:lnTo>
                    <a:pt x="53107" y="267490"/>
                  </a:lnTo>
                  <a:cubicBezTo>
                    <a:pt x="39022" y="267490"/>
                    <a:pt x="25514" y="261894"/>
                    <a:pt x="15555" y="251935"/>
                  </a:cubicBezTo>
                  <a:cubicBezTo>
                    <a:pt x="5595" y="241975"/>
                    <a:pt x="0" y="228467"/>
                    <a:pt x="0" y="214382"/>
                  </a:cubicBezTo>
                  <a:lnTo>
                    <a:pt x="0" y="53107"/>
                  </a:lnTo>
                  <a:cubicBezTo>
                    <a:pt x="0" y="39022"/>
                    <a:pt x="5595" y="25514"/>
                    <a:pt x="15555" y="15555"/>
                  </a:cubicBezTo>
                  <a:cubicBezTo>
                    <a:pt x="25514" y="5595"/>
                    <a:pt x="39022" y="0"/>
                    <a:pt x="53107" y="0"/>
                  </a:cubicBezTo>
                  <a:close/>
                </a:path>
              </a:pathLst>
            </a:custGeom>
            <a:solidFill>
              <a:srgbClr val="D5F8D5"/>
            </a:solidFill>
          </p:spPr>
          <p:txBody>
            <a:bodyPr/>
            <a:lstStyle/>
            <a:p>
              <a:endParaRPr lang="en-US" sz="1200"/>
            </a:p>
          </p:txBody>
        </p:sp>
        <p:sp>
          <p:nvSpPr>
            <p:cNvPr id="4" name="TextBox 4"/>
            <p:cNvSpPr txBox="1"/>
            <p:nvPr/>
          </p:nvSpPr>
          <p:spPr>
            <a:xfrm>
              <a:off x="0" y="-47625"/>
              <a:ext cx="1958123" cy="315115"/>
            </a:xfrm>
            <a:prstGeom prst="rect">
              <a:avLst/>
            </a:prstGeom>
          </p:spPr>
          <p:txBody>
            <a:bodyPr lIns="33867" tIns="33867" rIns="33867" bIns="33867" rtlCol="0" anchor="ctr"/>
            <a:lstStyle/>
            <a:p>
              <a:pPr algn="ctr">
                <a:lnSpc>
                  <a:spcPts val="1469"/>
                </a:lnSpc>
              </a:pPr>
              <a:endParaRPr sz="1200"/>
            </a:p>
          </p:txBody>
        </p:sp>
      </p:grpSp>
      <p:sp>
        <p:nvSpPr>
          <p:cNvPr id="5" name="Freeform 5"/>
          <p:cNvSpPr/>
          <p:nvPr/>
        </p:nvSpPr>
        <p:spPr>
          <a:xfrm>
            <a:off x="3610235" y="-1510283"/>
            <a:ext cx="9477939" cy="9477939"/>
          </a:xfrm>
          <a:custGeom>
            <a:avLst/>
            <a:gdLst/>
            <a:ahLst/>
            <a:cxnLst/>
            <a:rect l="l" t="t" r="r" b="b"/>
            <a:pathLst>
              <a:path w="14216908" h="14216908">
                <a:moveTo>
                  <a:pt x="0" y="0"/>
                </a:moveTo>
                <a:lnTo>
                  <a:pt x="14216908" y="0"/>
                </a:lnTo>
                <a:lnTo>
                  <a:pt x="14216908" y="14216908"/>
                </a:lnTo>
                <a:lnTo>
                  <a:pt x="0" y="1421690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sz="1200"/>
          </a:p>
        </p:txBody>
      </p:sp>
      <p:grpSp>
        <p:nvGrpSpPr>
          <p:cNvPr id="6" name="Group 6"/>
          <p:cNvGrpSpPr/>
          <p:nvPr/>
        </p:nvGrpSpPr>
        <p:grpSpPr>
          <a:xfrm>
            <a:off x="5316473" y="882061"/>
            <a:ext cx="6065465" cy="5093879"/>
            <a:chOff x="0" y="0"/>
            <a:chExt cx="2252210" cy="276025"/>
          </a:xfrm>
        </p:grpSpPr>
        <p:sp>
          <p:nvSpPr>
            <p:cNvPr id="7" name="Freeform 7"/>
            <p:cNvSpPr/>
            <p:nvPr/>
          </p:nvSpPr>
          <p:spPr>
            <a:xfrm>
              <a:off x="0" y="0"/>
              <a:ext cx="2252210" cy="276025"/>
            </a:xfrm>
            <a:custGeom>
              <a:avLst/>
              <a:gdLst/>
              <a:ahLst/>
              <a:cxnLst/>
              <a:rect l="l" t="t" r="r" b="b"/>
              <a:pathLst>
                <a:path w="2252210" h="276025">
                  <a:moveTo>
                    <a:pt x="46173" y="0"/>
                  </a:moveTo>
                  <a:lnTo>
                    <a:pt x="2206038" y="0"/>
                  </a:lnTo>
                  <a:cubicBezTo>
                    <a:pt x="2218283" y="0"/>
                    <a:pt x="2230028" y="4865"/>
                    <a:pt x="2238687" y="13524"/>
                  </a:cubicBezTo>
                  <a:cubicBezTo>
                    <a:pt x="2247346" y="22183"/>
                    <a:pt x="2252210" y="33927"/>
                    <a:pt x="2252210" y="46173"/>
                  </a:cubicBezTo>
                  <a:lnTo>
                    <a:pt x="2252210" y="229852"/>
                  </a:lnTo>
                  <a:cubicBezTo>
                    <a:pt x="2252210" y="255353"/>
                    <a:pt x="2231538" y="276025"/>
                    <a:pt x="2206038" y="276025"/>
                  </a:cubicBezTo>
                  <a:lnTo>
                    <a:pt x="46173" y="276025"/>
                  </a:lnTo>
                  <a:cubicBezTo>
                    <a:pt x="20672" y="276025"/>
                    <a:pt x="0" y="255353"/>
                    <a:pt x="0" y="229852"/>
                  </a:cubicBezTo>
                  <a:lnTo>
                    <a:pt x="0" y="46173"/>
                  </a:lnTo>
                  <a:cubicBezTo>
                    <a:pt x="0" y="33927"/>
                    <a:pt x="4865" y="22183"/>
                    <a:pt x="13524" y="13524"/>
                  </a:cubicBezTo>
                  <a:cubicBezTo>
                    <a:pt x="22183" y="4865"/>
                    <a:pt x="33927" y="0"/>
                    <a:pt x="46173" y="0"/>
                  </a:cubicBezTo>
                  <a:close/>
                </a:path>
              </a:pathLst>
            </a:custGeom>
            <a:solidFill>
              <a:srgbClr val="FFFFFF"/>
            </a:solidFill>
            <a:ln w="95250" cap="rnd">
              <a:solidFill>
                <a:srgbClr val="890519"/>
              </a:solidFill>
              <a:prstDash val="solid"/>
              <a:round/>
            </a:ln>
          </p:spPr>
          <p:txBody>
            <a:bodyPr/>
            <a:lstStyle/>
            <a:p>
              <a:endParaRPr lang="en-US" sz="1200"/>
            </a:p>
          </p:txBody>
        </p:sp>
        <p:sp>
          <p:nvSpPr>
            <p:cNvPr id="8" name="TextBox 8"/>
            <p:cNvSpPr txBox="1"/>
            <p:nvPr/>
          </p:nvSpPr>
          <p:spPr>
            <a:xfrm>
              <a:off x="0" y="-47625"/>
              <a:ext cx="2252210" cy="323650"/>
            </a:xfrm>
            <a:prstGeom prst="rect">
              <a:avLst/>
            </a:prstGeom>
          </p:spPr>
          <p:txBody>
            <a:bodyPr lIns="33867" tIns="33867" rIns="33867" bIns="33867" rtlCol="0" anchor="ctr"/>
            <a:lstStyle/>
            <a:p>
              <a:pPr algn="ctr">
                <a:lnSpc>
                  <a:spcPts val="1469"/>
                </a:lnSpc>
              </a:pPr>
              <a:endParaRPr sz="1200"/>
            </a:p>
          </p:txBody>
        </p:sp>
      </p:grpSp>
      <p:sp>
        <p:nvSpPr>
          <p:cNvPr id="21" name="TextBox 21"/>
          <p:cNvSpPr txBox="1"/>
          <p:nvPr/>
        </p:nvSpPr>
        <p:spPr>
          <a:xfrm>
            <a:off x="5551228" y="4775525"/>
            <a:ext cx="2980694" cy="307777"/>
          </a:xfrm>
          <a:prstGeom prst="rect">
            <a:avLst/>
          </a:prstGeom>
        </p:spPr>
        <p:txBody>
          <a:bodyPr lIns="0" tIns="0" rIns="0" bIns="0" rtlCol="0" anchor="t">
            <a:spAutoFit/>
          </a:bodyPr>
          <a:lstStyle/>
          <a:p>
            <a:pPr>
              <a:lnSpc>
                <a:spcPts val="2379"/>
              </a:lnSpc>
            </a:pPr>
            <a:endParaRPr lang="en-US" sz="2309" spc="115" dirty="0">
              <a:solidFill>
                <a:srgbClr val="000000"/>
              </a:solidFill>
              <a:latin typeface="TT Norms"/>
            </a:endParaRPr>
          </a:p>
        </p:txBody>
      </p:sp>
      <p:sp>
        <p:nvSpPr>
          <p:cNvPr id="25" name="TextBox 25"/>
          <p:cNvSpPr txBox="1"/>
          <p:nvPr/>
        </p:nvSpPr>
        <p:spPr>
          <a:xfrm>
            <a:off x="402677" y="3228687"/>
            <a:ext cx="3688471" cy="1711622"/>
          </a:xfrm>
          <a:prstGeom prst="rect">
            <a:avLst/>
          </a:prstGeom>
        </p:spPr>
        <p:txBody>
          <a:bodyPr lIns="0" tIns="0" rIns="0" bIns="0" rtlCol="0" anchor="t">
            <a:spAutoFit/>
          </a:bodyPr>
          <a:lstStyle/>
          <a:p>
            <a:pPr algn="ctr">
              <a:lnSpc>
                <a:spcPts val="4440"/>
              </a:lnSpc>
            </a:pPr>
            <a:r>
              <a:rPr lang="en-US" sz="4723" spc="236" dirty="0">
                <a:solidFill>
                  <a:srgbClr val="19191E"/>
                </a:solidFill>
              </a:rPr>
              <a:t>Example of conflict of interest </a:t>
            </a:r>
          </a:p>
        </p:txBody>
      </p:sp>
      <p:sp>
        <p:nvSpPr>
          <p:cNvPr id="27" name="TextBox 26">
            <a:extLst>
              <a:ext uri="{FF2B5EF4-FFF2-40B4-BE49-F238E27FC236}">
                <a16:creationId xmlns:a16="http://schemas.microsoft.com/office/drawing/2014/main" id="{FE03BFAC-C3B9-5CD2-69D7-9F586BC3BC45}"/>
              </a:ext>
            </a:extLst>
          </p:cNvPr>
          <p:cNvSpPr txBox="1"/>
          <p:nvPr/>
        </p:nvSpPr>
        <p:spPr>
          <a:xfrm>
            <a:off x="5870955" y="1246520"/>
            <a:ext cx="4956500" cy="2965364"/>
          </a:xfrm>
          <a:prstGeom prst="rect">
            <a:avLst/>
          </a:prstGeom>
          <a:noFill/>
        </p:spPr>
        <p:txBody>
          <a:bodyPr wrap="square">
            <a:spAutoFit/>
          </a:bodyPr>
          <a:lstStyle/>
          <a:p>
            <a:pPr marL="381019" indent="-381019">
              <a:buFont typeface="Arial" panose="020B0604020202020204" pitchFamily="34" charset="0"/>
              <a:buChar char="•"/>
            </a:pPr>
            <a:r>
              <a:rPr lang="en-US" sz="2667" dirty="0">
                <a:latin typeface="Calibri  "/>
                <a:ea typeface="Calibri" panose="020F0502020204030204" pitchFamily="34" charset="0"/>
                <a:cs typeface="Poppins" panose="020B0502040204020203" pitchFamily="2" charset="0"/>
              </a:rPr>
              <a:t>Student Cory files a formal complaint against student Rey. One of the hearing panel members is Rey’s faculty advisor who has previously written them a letter of recommendation. </a:t>
            </a:r>
            <a:endParaRPr lang="en-US" sz="2667" dirty="0">
              <a:latin typeface="Calibri  "/>
              <a:cs typeface="Poppins" panose="020B0502040204020203" pitchFamily="2" charset="0"/>
            </a:endParaRPr>
          </a:p>
        </p:txBody>
      </p:sp>
    </p:spTree>
    <p:extLst>
      <p:ext uri="{BB962C8B-B14F-4D97-AF65-F5344CB8AC3E}">
        <p14:creationId xmlns:p14="http://schemas.microsoft.com/office/powerpoint/2010/main" val="34873006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23319-E99B-131C-1255-3B697951D9F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6C05360-A142-6A35-ED50-75CE50830549}"/>
              </a:ext>
            </a:extLst>
          </p:cNvPr>
          <p:cNvGrpSpPr/>
          <p:nvPr/>
        </p:nvGrpSpPr>
        <p:grpSpPr>
          <a:xfrm>
            <a:off x="6160747" y="1866555"/>
            <a:ext cx="4956499" cy="677083"/>
            <a:chOff x="0" y="0"/>
            <a:chExt cx="1958123" cy="267490"/>
          </a:xfrm>
        </p:grpSpPr>
        <p:sp>
          <p:nvSpPr>
            <p:cNvPr id="3" name="Freeform 3">
              <a:extLst>
                <a:ext uri="{FF2B5EF4-FFF2-40B4-BE49-F238E27FC236}">
                  <a16:creationId xmlns:a16="http://schemas.microsoft.com/office/drawing/2014/main" id="{F4CCE86B-4DA1-A197-47F8-69B463671737}"/>
                </a:ext>
              </a:extLst>
            </p:cNvPr>
            <p:cNvSpPr/>
            <p:nvPr/>
          </p:nvSpPr>
          <p:spPr>
            <a:xfrm>
              <a:off x="0" y="0"/>
              <a:ext cx="1958123" cy="267490"/>
            </a:xfrm>
            <a:custGeom>
              <a:avLst/>
              <a:gdLst/>
              <a:ahLst/>
              <a:cxnLst/>
              <a:rect l="l" t="t" r="r" b="b"/>
              <a:pathLst>
                <a:path w="1958123" h="267490">
                  <a:moveTo>
                    <a:pt x="53107" y="0"/>
                  </a:moveTo>
                  <a:lnTo>
                    <a:pt x="1905016" y="0"/>
                  </a:lnTo>
                  <a:cubicBezTo>
                    <a:pt x="1919101" y="0"/>
                    <a:pt x="1932609" y="5595"/>
                    <a:pt x="1942568" y="15555"/>
                  </a:cubicBezTo>
                  <a:cubicBezTo>
                    <a:pt x="1952528" y="25514"/>
                    <a:pt x="1958123" y="39022"/>
                    <a:pt x="1958123" y="53107"/>
                  </a:cubicBezTo>
                  <a:lnTo>
                    <a:pt x="1958123" y="214382"/>
                  </a:lnTo>
                  <a:cubicBezTo>
                    <a:pt x="1958123" y="228467"/>
                    <a:pt x="1952528" y="241975"/>
                    <a:pt x="1942568" y="251935"/>
                  </a:cubicBezTo>
                  <a:cubicBezTo>
                    <a:pt x="1932609" y="261894"/>
                    <a:pt x="1919101" y="267490"/>
                    <a:pt x="1905016" y="267490"/>
                  </a:cubicBezTo>
                  <a:lnTo>
                    <a:pt x="53107" y="267490"/>
                  </a:lnTo>
                  <a:cubicBezTo>
                    <a:pt x="39022" y="267490"/>
                    <a:pt x="25514" y="261894"/>
                    <a:pt x="15555" y="251935"/>
                  </a:cubicBezTo>
                  <a:cubicBezTo>
                    <a:pt x="5595" y="241975"/>
                    <a:pt x="0" y="228467"/>
                    <a:pt x="0" y="214382"/>
                  </a:cubicBezTo>
                  <a:lnTo>
                    <a:pt x="0" y="53107"/>
                  </a:lnTo>
                  <a:cubicBezTo>
                    <a:pt x="0" y="39022"/>
                    <a:pt x="5595" y="25514"/>
                    <a:pt x="15555" y="15555"/>
                  </a:cubicBezTo>
                  <a:cubicBezTo>
                    <a:pt x="25514" y="5595"/>
                    <a:pt x="39022" y="0"/>
                    <a:pt x="53107" y="0"/>
                  </a:cubicBezTo>
                  <a:close/>
                </a:path>
              </a:pathLst>
            </a:custGeom>
            <a:solidFill>
              <a:srgbClr val="D5F8D5"/>
            </a:solidFill>
          </p:spPr>
          <p:txBody>
            <a:bodyPr/>
            <a:lstStyle/>
            <a:p>
              <a:endParaRPr lang="en-US" sz="1200"/>
            </a:p>
          </p:txBody>
        </p:sp>
        <p:sp>
          <p:nvSpPr>
            <p:cNvPr id="4" name="TextBox 4">
              <a:extLst>
                <a:ext uri="{FF2B5EF4-FFF2-40B4-BE49-F238E27FC236}">
                  <a16:creationId xmlns:a16="http://schemas.microsoft.com/office/drawing/2014/main" id="{9DE6BEC9-4564-16D3-A3FF-DCEA63C761BC}"/>
                </a:ext>
              </a:extLst>
            </p:cNvPr>
            <p:cNvSpPr txBox="1"/>
            <p:nvPr/>
          </p:nvSpPr>
          <p:spPr>
            <a:xfrm>
              <a:off x="0" y="-47625"/>
              <a:ext cx="1958123" cy="315115"/>
            </a:xfrm>
            <a:prstGeom prst="rect">
              <a:avLst/>
            </a:prstGeom>
          </p:spPr>
          <p:txBody>
            <a:bodyPr lIns="33867" tIns="33867" rIns="33867" bIns="33867" rtlCol="0" anchor="ctr"/>
            <a:lstStyle/>
            <a:p>
              <a:pPr algn="ctr">
                <a:lnSpc>
                  <a:spcPts val="1469"/>
                </a:lnSpc>
              </a:pPr>
              <a:endParaRPr sz="1200"/>
            </a:p>
          </p:txBody>
        </p:sp>
      </p:grpSp>
      <p:sp>
        <p:nvSpPr>
          <p:cNvPr id="5" name="Freeform 5">
            <a:extLst>
              <a:ext uri="{FF2B5EF4-FFF2-40B4-BE49-F238E27FC236}">
                <a16:creationId xmlns:a16="http://schemas.microsoft.com/office/drawing/2014/main" id="{8C252D63-995F-6864-934A-4BE0EED642D3}"/>
              </a:ext>
            </a:extLst>
          </p:cNvPr>
          <p:cNvSpPr/>
          <p:nvPr/>
        </p:nvSpPr>
        <p:spPr>
          <a:xfrm>
            <a:off x="3610235" y="-1510283"/>
            <a:ext cx="9477939" cy="9477939"/>
          </a:xfrm>
          <a:custGeom>
            <a:avLst/>
            <a:gdLst/>
            <a:ahLst/>
            <a:cxnLst/>
            <a:rect l="l" t="t" r="r" b="b"/>
            <a:pathLst>
              <a:path w="14216908" h="14216908">
                <a:moveTo>
                  <a:pt x="0" y="0"/>
                </a:moveTo>
                <a:lnTo>
                  <a:pt x="14216908" y="0"/>
                </a:lnTo>
                <a:lnTo>
                  <a:pt x="14216908" y="14216908"/>
                </a:lnTo>
                <a:lnTo>
                  <a:pt x="0" y="1421690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sz="1200"/>
          </a:p>
        </p:txBody>
      </p:sp>
      <p:grpSp>
        <p:nvGrpSpPr>
          <p:cNvPr id="6" name="Group 6">
            <a:extLst>
              <a:ext uri="{FF2B5EF4-FFF2-40B4-BE49-F238E27FC236}">
                <a16:creationId xmlns:a16="http://schemas.microsoft.com/office/drawing/2014/main" id="{B74CDA34-9E9C-D33E-C900-BEB074557905}"/>
              </a:ext>
            </a:extLst>
          </p:cNvPr>
          <p:cNvGrpSpPr/>
          <p:nvPr/>
        </p:nvGrpSpPr>
        <p:grpSpPr>
          <a:xfrm>
            <a:off x="5316473" y="882061"/>
            <a:ext cx="6065465" cy="5093879"/>
            <a:chOff x="0" y="0"/>
            <a:chExt cx="2252210" cy="276025"/>
          </a:xfrm>
        </p:grpSpPr>
        <p:sp>
          <p:nvSpPr>
            <p:cNvPr id="7" name="Freeform 7">
              <a:extLst>
                <a:ext uri="{FF2B5EF4-FFF2-40B4-BE49-F238E27FC236}">
                  <a16:creationId xmlns:a16="http://schemas.microsoft.com/office/drawing/2014/main" id="{E34B907C-C3B8-4D77-B1C9-7A940B1303CE}"/>
                </a:ext>
              </a:extLst>
            </p:cNvPr>
            <p:cNvSpPr/>
            <p:nvPr/>
          </p:nvSpPr>
          <p:spPr>
            <a:xfrm>
              <a:off x="0" y="0"/>
              <a:ext cx="2252210" cy="276025"/>
            </a:xfrm>
            <a:custGeom>
              <a:avLst/>
              <a:gdLst/>
              <a:ahLst/>
              <a:cxnLst/>
              <a:rect l="l" t="t" r="r" b="b"/>
              <a:pathLst>
                <a:path w="2252210" h="276025">
                  <a:moveTo>
                    <a:pt x="46173" y="0"/>
                  </a:moveTo>
                  <a:lnTo>
                    <a:pt x="2206038" y="0"/>
                  </a:lnTo>
                  <a:cubicBezTo>
                    <a:pt x="2218283" y="0"/>
                    <a:pt x="2230028" y="4865"/>
                    <a:pt x="2238687" y="13524"/>
                  </a:cubicBezTo>
                  <a:cubicBezTo>
                    <a:pt x="2247346" y="22183"/>
                    <a:pt x="2252210" y="33927"/>
                    <a:pt x="2252210" y="46173"/>
                  </a:cubicBezTo>
                  <a:lnTo>
                    <a:pt x="2252210" y="229852"/>
                  </a:lnTo>
                  <a:cubicBezTo>
                    <a:pt x="2252210" y="255353"/>
                    <a:pt x="2231538" y="276025"/>
                    <a:pt x="2206038" y="276025"/>
                  </a:cubicBezTo>
                  <a:lnTo>
                    <a:pt x="46173" y="276025"/>
                  </a:lnTo>
                  <a:cubicBezTo>
                    <a:pt x="20672" y="276025"/>
                    <a:pt x="0" y="255353"/>
                    <a:pt x="0" y="229852"/>
                  </a:cubicBezTo>
                  <a:lnTo>
                    <a:pt x="0" y="46173"/>
                  </a:lnTo>
                  <a:cubicBezTo>
                    <a:pt x="0" y="33927"/>
                    <a:pt x="4865" y="22183"/>
                    <a:pt x="13524" y="13524"/>
                  </a:cubicBezTo>
                  <a:cubicBezTo>
                    <a:pt x="22183" y="4865"/>
                    <a:pt x="33927" y="0"/>
                    <a:pt x="46173" y="0"/>
                  </a:cubicBezTo>
                  <a:close/>
                </a:path>
              </a:pathLst>
            </a:custGeom>
            <a:solidFill>
              <a:srgbClr val="FFFFFF"/>
            </a:solidFill>
            <a:ln w="95250" cap="rnd">
              <a:solidFill>
                <a:srgbClr val="890519"/>
              </a:solidFill>
              <a:prstDash val="solid"/>
              <a:round/>
            </a:ln>
          </p:spPr>
          <p:txBody>
            <a:bodyPr/>
            <a:lstStyle/>
            <a:p>
              <a:endParaRPr lang="en-US" sz="1200"/>
            </a:p>
          </p:txBody>
        </p:sp>
        <p:sp>
          <p:nvSpPr>
            <p:cNvPr id="8" name="TextBox 8">
              <a:extLst>
                <a:ext uri="{FF2B5EF4-FFF2-40B4-BE49-F238E27FC236}">
                  <a16:creationId xmlns:a16="http://schemas.microsoft.com/office/drawing/2014/main" id="{8BE37A9E-6BBB-811B-7594-F0D81D405308}"/>
                </a:ext>
              </a:extLst>
            </p:cNvPr>
            <p:cNvSpPr txBox="1"/>
            <p:nvPr/>
          </p:nvSpPr>
          <p:spPr>
            <a:xfrm>
              <a:off x="0" y="-47625"/>
              <a:ext cx="2252210" cy="323650"/>
            </a:xfrm>
            <a:prstGeom prst="rect">
              <a:avLst/>
            </a:prstGeom>
          </p:spPr>
          <p:txBody>
            <a:bodyPr lIns="33867" tIns="33867" rIns="33867" bIns="33867" rtlCol="0" anchor="ctr"/>
            <a:lstStyle/>
            <a:p>
              <a:pPr algn="ctr">
                <a:lnSpc>
                  <a:spcPts val="1469"/>
                </a:lnSpc>
              </a:pPr>
              <a:endParaRPr sz="1200"/>
            </a:p>
          </p:txBody>
        </p:sp>
      </p:grpSp>
      <p:sp>
        <p:nvSpPr>
          <p:cNvPr id="21" name="TextBox 21">
            <a:extLst>
              <a:ext uri="{FF2B5EF4-FFF2-40B4-BE49-F238E27FC236}">
                <a16:creationId xmlns:a16="http://schemas.microsoft.com/office/drawing/2014/main" id="{048BE4B2-71CF-C2A3-0BE4-271CBA072424}"/>
              </a:ext>
            </a:extLst>
          </p:cNvPr>
          <p:cNvSpPr txBox="1"/>
          <p:nvPr/>
        </p:nvSpPr>
        <p:spPr>
          <a:xfrm>
            <a:off x="5551228" y="4775525"/>
            <a:ext cx="2980694" cy="307777"/>
          </a:xfrm>
          <a:prstGeom prst="rect">
            <a:avLst/>
          </a:prstGeom>
        </p:spPr>
        <p:txBody>
          <a:bodyPr lIns="0" tIns="0" rIns="0" bIns="0" rtlCol="0" anchor="t">
            <a:spAutoFit/>
          </a:bodyPr>
          <a:lstStyle/>
          <a:p>
            <a:pPr>
              <a:lnSpc>
                <a:spcPts val="2379"/>
              </a:lnSpc>
            </a:pPr>
            <a:endParaRPr lang="en-US" sz="2309" spc="115" dirty="0">
              <a:solidFill>
                <a:srgbClr val="000000"/>
              </a:solidFill>
              <a:latin typeface="TT Norms"/>
            </a:endParaRPr>
          </a:p>
        </p:txBody>
      </p:sp>
      <p:sp>
        <p:nvSpPr>
          <p:cNvPr id="25" name="TextBox 25">
            <a:extLst>
              <a:ext uri="{FF2B5EF4-FFF2-40B4-BE49-F238E27FC236}">
                <a16:creationId xmlns:a16="http://schemas.microsoft.com/office/drawing/2014/main" id="{74A9A0E1-DCF1-CB71-9482-AF7FD405D45E}"/>
              </a:ext>
            </a:extLst>
          </p:cNvPr>
          <p:cNvSpPr txBox="1"/>
          <p:nvPr/>
        </p:nvSpPr>
        <p:spPr>
          <a:xfrm>
            <a:off x="402677" y="3228687"/>
            <a:ext cx="3688471" cy="1711622"/>
          </a:xfrm>
          <a:prstGeom prst="rect">
            <a:avLst/>
          </a:prstGeom>
        </p:spPr>
        <p:txBody>
          <a:bodyPr lIns="0" tIns="0" rIns="0" bIns="0" rtlCol="0" anchor="t">
            <a:spAutoFit/>
          </a:bodyPr>
          <a:lstStyle/>
          <a:p>
            <a:pPr algn="ctr">
              <a:lnSpc>
                <a:spcPts val="4440"/>
              </a:lnSpc>
            </a:pPr>
            <a:r>
              <a:rPr lang="en-US" sz="4723" spc="236" dirty="0">
                <a:solidFill>
                  <a:srgbClr val="19191E"/>
                </a:solidFill>
              </a:rPr>
              <a:t>Example of conflict of interest </a:t>
            </a:r>
          </a:p>
        </p:txBody>
      </p:sp>
      <p:sp>
        <p:nvSpPr>
          <p:cNvPr id="27" name="TextBox 26">
            <a:extLst>
              <a:ext uri="{FF2B5EF4-FFF2-40B4-BE49-F238E27FC236}">
                <a16:creationId xmlns:a16="http://schemas.microsoft.com/office/drawing/2014/main" id="{B28A9D86-0951-7081-FB26-C3C29B057950}"/>
              </a:ext>
            </a:extLst>
          </p:cNvPr>
          <p:cNvSpPr txBox="1"/>
          <p:nvPr/>
        </p:nvSpPr>
        <p:spPr>
          <a:xfrm>
            <a:off x="5870955" y="1246520"/>
            <a:ext cx="4956500" cy="2144498"/>
          </a:xfrm>
          <a:prstGeom prst="rect">
            <a:avLst/>
          </a:prstGeom>
          <a:noFill/>
        </p:spPr>
        <p:txBody>
          <a:bodyPr wrap="square">
            <a:spAutoFit/>
          </a:bodyPr>
          <a:lstStyle/>
          <a:p>
            <a:pPr marL="381019" indent="-381019">
              <a:buFont typeface="Arial" panose="020B0604020202020204" pitchFamily="34" charset="0"/>
              <a:buChar char="•"/>
            </a:pPr>
            <a:r>
              <a:rPr lang="en-US" sz="2667" dirty="0">
                <a:latin typeface="Calibri  "/>
                <a:ea typeface="Calibri" panose="020F0502020204030204" pitchFamily="34" charset="0"/>
                <a:cs typeface="Poppins" panose="020B0502040204020203" pitchFamily="2" charset="0"/>
              </a:rPr>
              <a:t>Employee Cee accuses respondent employee Ren of sexual harassment. The assigned investigator’s spouse directly supervises Ren. </a:t>
            </a:r>
            <a:endParaRPr lang="en-US" sz="2667" dirty="0">
              <a:latin typeface="Calibri  "/>
              <a:cs typeface="Poppins" panose="020B0502040204020203" pitchFamily="2" charset="0"/>
            </a:endParaRPr>
          </a:p>
        </p:txBody>
      </p:sp>
    </p:spTree>
    <p:extLst>
      <p:ext uri="{BB962C8B-B14F-4D97-AF65-F5344CB8AC3E}">
        <p14:creationId xmlns:p14="http://schemas.microsoft.com/office/powerpoint/2010/main" val="8878287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39A7BA-7120-1CCE-B094-C23593533C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826EA5-1DEC-1339-6CDA-DE7A264EC11E}"/>
              </a:ext>
            </a:extLst>
          </p:cNvPr>
          <p:cNvSpPr>
            <a:spLocks noGrp="1"/>
          </p:cNvSpPr>
          <p:nvPr>
            <p:ph type="title"/>
          </p:nvPr>
        </p:nvSpPr>
        <p:spPr>
          <a:xfrm>
            <a:off x="838200" y="365126"/>
            <a:ext cx="10515600" cy="787814"/>
          </a:xfrm>
        </p:spPr>
        <p:txBody>
          <a:bodyPr>
            <a:normAutofit/>
          </a:bodyPr>
          <a:lstStyle/>
          <a:p>
            <a:pPr algn="ctr"/>
            <a:r>
              <a:rPr lang="en-US" i="1" dirty="0">
                <a:latin typeface="+mn-lt"/>
              </a:rPr>
              <a:t>“Bias”</a:t>
            </a:r>
          </a:p>
        </p:txBody>
      </p:sp>
      <p:sp>
        <p:nvSpPr>
          <p:cNvPr id="3" name="Content Placeholder 2">
            <a:extLst>
              <a:ext uri="{FF2B5EF4-FFF2-40B4-BE49-F238E27FC236}">
                <a16:creationId xmlns:a16="http://schemas.microsoft.com/office/drawing/2014/main" id="{CD658B7A-EBEE-379B-9375-DBE403132201}"/>
              </a:ext>
            </a:extLst>
          </p:cNvPr>
          <p:cNvSpPr>
            <a:spLocks noGrp="1"/>
          </p:cNvSpPr>
          <p:nvPr>
            <p:ph idx="1"/>
          </p:nvPr>
        </p:nvSpPr>
        <p:spPr>
          <a:xfrm>
            <a:off x="838200" y="1292772"/>
            <a:ext cx="11033234" cy="5423338"/>
          </a:xfrm>
        </p:spPr>
        <p:txBody>
          <a:bodyPr>
            <a:normAutofit lnSpcReduction="10000"/>
          </a:bodyPr>
          <a:lstStyle/>
          <a:p>
            <a:pPr marL="0" indent="0" algn="ctr">
              <a:spcBef>
                <a:spcPts val="0"/>
              </a:spcBef>
              <a:buNone/>
            </a:pPr>
            <a:r>
              <a:rPr lang="en-US" sz="3000" i="1" dirty="0">
                <a:latin typeface="Calibri" panose="020F0502020204030204" pitchFamily="34" charset="0"/>
                <a:ea typeface="MS Mincho" panose="02020609040205080304" pitchFamily="49" charset="-128"/>
                <a:cs typeface="Times New Roman" panose="02020603050405020304" pitchFamily="18" charset="0"/>
              </a:rPr>
              <a:t>avoiding bias = impartiality = no prejudgment of facts </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Considerations:</a:t>
            </a:r>
          </a:p>
          <a:p>
            <a:pPr lvl="1">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Institution must have “objective rules” for determining bias</a:t>
            </a:r>
          </a:p>
          <a:p>
            <a:pPr lvl="1">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TIX prohibits “single investigator” model</a:t>
            </a:r>
          </a:p>
          <a:p>
            <a:pPr lvl="1">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Institution must prevent decision-maker from having not-relevant information</a:t>
            </a:r>
          </a:p>
          <a:p>
            <a:pPr lvl="1">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TIXCO cannot be decision-maker</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Standard for determining if “bias” exists: Whether a reasonable person would believe bias exists, which:</a:t>
            </a:r>
          </a:p>
          <a:p>
            <a:pPr marL="971550" lvl="1"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Is case-specific, and</a:t>
            </a:r>
          </a:p>
          <a:p>
            <a:pPr marL="971550" lvl="1"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Avoids generalizations by which bias is unreasonably assumed</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2400979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B23319-E99B-131C-1255-3B697951D9F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6C05360-A142-6A35-ED50-75CE50830549}"/>
              </a:ext>
            </a:extLst>
          </p:cNvPr>
          <p:cNvGrpSpPr/>
          <p:nvPr/>
        </p:nvGrpSpPr>
        <p:grpSpPr>
          <a:xfrm>
            <a:off x="6160747" y="1866555"/>
            <a:ext cx="4956499" cy="677083"/>
            <a:chOff x="0" y="0"/>
            <a:chExt cx="1958123" cy="267490"/>
          </a:xfrm>
        </p:grpSpPr>
        <p:sp>
          <p:nvSpPr>
            <p:cNvPr id="3" name="Freeform 3">
              <a:extLst>
                <a:ext uri="{FF2B5EF4-FFF2-40B4-BE49-F238E27FC236}">
                  <a16:creationId xmlns:a16="http://schemas.microsoft.com/office/drawing/2014/main" id="{F4CCE86B-4DA1-A197-47F8-69B463671737}"/>
                </a:ext>
              </a:extLst>
            </p:cNvPr>
            <p:cNvSpPr/>
            <p:nvPr/>
          </p:nvSpPr>
          <p:spPr>
            <a:xfrm>
              <a:off x="0" y="0"/>
              <a:ext cx="1958123" cy="267490"/>
            </a:xfrm>
            <a:custGeom>
              <a:avLst/>
              <a:gdLst/>
              <a:ahLst/>
              <a:cxnLst/>
              <a:rect l="l" t="t" r="r" b="b"/>
              <a:pathLst>
                <a:path w="1958123" h="267490">
                  <a:moveTo>
                    <a:pt x="53107" y="0"/>
                  </a:moveTo>
                  <a:lnTo>
                    <a:pt x="1905016" y="0"/>
                  </a:lnTo>
                  <a:cubicBezTo>
                    <a:pt x="1919101" y="0"/>
                    <a:pt x="1932609" y="5595"/>
                    <a:pt x="1942568" y="15555"/>
                  </a:cubicBezTo>
                  <a:cubicBezTo>
                    <a:pt x="1952528" y="25514"/>
                    <a:pt x="1958123" y="39022"/>
                    <a:pt x="1958123" y="53107"/>
                  </a:cubicBezTo>
                  <a:lnTo>
                    <a:pt x="1958123" y="214382"/>
                  </a:lnTo>
                  <a:cubicBezTo>
                    <a:pt x="1958123" y="228467"/>
                    <a:pt x="1952528" y="241975"/>
                    <a:pt x="1942568" y="251935"/>
                  </a:cubicBezTo>
                  <a:cubicBezTo>
                    <a:pt x="1932609" y="261894"/>
                    <a:pt x="1919101" y="267490"/>
                    <a:pt x="1905016" y="267490"/>
                  </a:cubicBezTo>
                  <a:lnTo>
                    <a:pt x="53107" y="267490"/>
                  </a:lnTo>
                  <a:cubicBezTo>
                    <a:pt x="39022" y="267490"/>
                    <a:pt x="25514" y="261894"/>
                    <a:pt x="15555" y="251935"/>
                  </a:cubicBezTo>
                  <a:cubicBezTo>
                    <a:pt x="5595" y="241975"/>
                    <a:pt x="0" y="228467"/>
                    <a:pt x="0" y="214382"/>
                  </a:cubicBezTo>
                  <a:lnTo>
                    <a:pt x="0" y="53107"/>
                  </a:lnTo>
                  <a:cubicBezTo>
                    <a:pt x="0" y="39022"/>
                    <a:pt x="5595" y="25514"/>
                    <a:pt x="15555" y="15555"/>
                  </a:cubicBezTo>
                  <a:cubicBezTo>
                    <a:pt x="25514" y="5595"/>
                    <a:pt x="39022" y="0"/>
                    <a:pt x="53107" y="0"/>
                  </a:cubicBezTo>
                  <a:close/>
                </a:path>
              </a:pathLst>
            </a:custGeom>
            <a:solidFill>
              <a:srgbClr val="D5F8D5"/>
            </a:solidFill>
          </p:spPr>
          <p:txBody>
            <a:bodyPr/>
            <a:lstStyle/>
            <a:p>
              <a:endParaRPr lang="en-US" sz="1200"/>
            </a:p>
          </p:txBody>
        </p:sp>
        <p:sp>
          <p:nvSpPr>
            <p:cNvPr id="4" name="TextBox 4">
              <a:extLst>
                <a:ext uri="{FF2B5EF4-FFF2-40B4-BE49-F238E27FC236}">
                  <a16:creationId xmlns:a16="http://schemas.microsoft.com/office/drawing/2014/main" id="{9DE6BEC9-4564-16D3-A3FF-DCEA63C761BC}"/>
                </a:ext>
              </a:extLst>
            </p:cNvPr>
            <p:cNvSpPr txBox="1"/>
            <p:nvPr/>
          </p:nvSpPr>
          <p:spPr>
            <a:xfrm>
              <a:off x="0" y="-47625"/>
              <a:ext cx="1958123" cy="315115"/>
            </a:xfrm>
            <a:prstGeom prst="rect">
              <a:avLst/>
            </a:prstGeom>
          </p:spPr>
          <p:txBody>
            <a:bodyPr lIns="33867" tIns="33867" rIns="33867" bIns="33867" rtlCol="0" anchor="ctr"/>
            <a:lstStyle/>
            <a:p>
              <a:pPr algn="ctr">
                <a:lnSpc>
                  <a:spcPts val="1469"/>
                </a:lnSpc>
              </a:pPr>
              <a:endParaRPr sz="1200"/>
            </a:p>
          </p:txBody>
        </p:sp>
      </p:grpSp>
      <p:sp>
        <p:nvSpPr>
          <p:cNvPr id="5" name="Freeform 5">
            <a:extLst>
              <a:ext uri="{FF2B5EF4-FFF2-40B4-BE49-F238E27FC236}">
                <a16:creationId xmlns:a16="http://schemas.microsoft.com/office/drawing/2014/main" id="{8C252D63-995F-6864-934A-4BE0EED642D3}"/>
              </a:ext>
            </a:extLst>
          </p:cNvPr>
          <p:cNvSpPr/>
          <p:nvPr/>
        </p:nvSpPr>
        <p:spPr>
          <a:xfrm>
            <a:off x="3610235" y="-1510283"/>
            <a:ext cx="9477939" cy="9477939"/>
          </a:xfrm>
          <a:custGeom>
            <a:avLst/>
            <a:gdLst/>
            <a:ahLst/>
            <a:cxnLst/>
            <a:rect l="l" t="t" r="r" b="b"/>
            <a:pathLst>
              <a:path w="14216908" h="14216908">
                <a:moveTo>
                  <a:pt x="0" y="0"/>
                </a:moveTo>
                <a:lnTo>
                  <a:pt x="14216908" y="0"/>
                </a:lnTo>
                <a:lnTo>
                  <a:pt x="14216908" y="14216908"/>
                </a:lnTo>
                <a:lnTo>
                  <a:pt x="0" y="1421690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sz="1200"/>
          </a:p>
        </p:txBody>
      </p:sp>
      <p:grpSp>
        <p:nvGrpSpPr>
          <p:cNvPr id="6" name="Group 6">
            <a:extLst>
              <a:ext uri="{FF2B5EF4-FFF2-40B4-BE49-F238E27FC236}">
                <a16:creationId xmlns:a16="http://schemas.microsoft.com/office/drawing/2014/main" id="{B74CDA34-9E9C-D33E-C900-BEB074557905}"/>
              </a:ext>
            </a:extLst>
          </p:cNvPr>
          <p:cNvGrpSpPr/>
          <p:nvPr/>
        </p:nvGrpSpPr>
        <p:grpSpPr>
          <a:xfrm>
            <a:off x="5316473" y="882061"/>
            <a:ext cx="6065465" cy="5093879"/>
            <a:chOff x="0" y="0"/>
            <a:chExt cx="2252210" cy="276025"/>
          </a:xfrm>
        </p:grpSpPr>
        <p:sp>
          <p:nvSpPr>
            <p:cNvPr id="7" name="Freeform 7">
              <a:extLst>
                <a:ext uri="{FF2B5EF4-FFF2-40B4-BE49-F238E27FC236}">
                  <a16:creationId xmlns:a16="http://schemas.microsoft.com/office/drawing/2014/main" id="{E34B907C-C3B8-4D77-B1C9-7A940B1303CE}"/>
                </a:ext>
              </a:extLst>
            </p:cNvPr>
            <p:cNvSpPr/>
            <p:nvPr/>
          </p:nvSpPr>
          <p:spPr>
            <a:xfrm>
              <a:off x="0" y="0"/>
              <a:ext cx="2252210" cy="276025"/>
            </a:xfrm>
            <a:custGeom>
              <a:avLst/>
              <a:gdLst/>
              <a:ahLst/>
              <a:cxnLst/>
              <a:rect l="l" t="t" r="r" b="b"/>
              <a:pathLst>
                <a:path w="2252210" h="276025">
                  <a:moveTo>
                    <a:pt x="46173" y="0"/>
                  </a:moveTo>
                  <a:lnTo>
                    <a:pt x="2206038" y="0"/>
                  </a:lnTo>
                  <a:cubicBezTo>
                    <a:pt x="2218283" y="0"/>
                    <a:pt x="2230028" y="4865"/>
                    <a:pt x="2238687" y="13524"/>
                  </a:cubicBezTo>
                  <a:cubicBezTo>
                    <a:pt x="2247346" y="22183"/>
                    <a:pt x="2252210" y="33927"/>
                    <a:pt x="2252210" y="46173"/>
                  </a:cubicBezTo>
                  <a:lnTo>
                    <a:pt x="2252210" y="229852"/>
                  </a:lnTo>
                  <a:cubicBezTo>
                    <a:pt x="2252210" y="255353"/>
                    <a:pt x="2231538" y="276025"/>
                    <a:pt x="2206038" y="276025"/>
                  </a:cubicBezTo>
                  <a:lnTo>
                    <a:pt x="46173" y="276025"/>
                  </a:lnTo>
                  <a:cubicBezTo>
                    <a:pt x="20672" y="276025"/>
                    <a:pt x="0" y="255353"/>
                    <a:pt x="0" y="229852"/>
                  </a:cubicBezTo>
                  <a:lnTo>
                    <a:pt x="0" y="46173"/>
                  </a:lnTo>
                  <a:cubicBezTo>
                    <a:pt x="0" y="33927"/>
                    <a:pt x="4865" y="22183"/>
                    <a:pt x="13524" y="13524"/>
                  </a:cubicBezTo>
                  <a:cubicBezTo>
                    <a:pt x="22183" y="4865"/>
                    <a:pt x="33927" y="0"/>
                    <a:pt x="46173" y="0"/>
                  </a:cubicBezTo>
                  <a:close/>
                </a:path>
              </a:pathLst>
            </a:custGeom>
            <a:solidFill>
              <a:srgbClr val="FFFFFF"/>
            </a:solidFill>
            <a:ln w="95250" cap="rnd">
              <a:solidFill>
                <a:srgbClr val="890519"/>
              </a:solidFill>
              <a:prstDash val="solid"/>
              <a:round/>
            </a:ln>
          </p:spPr>
          <p:txBody>
            <a:bodyPr/>
            <a:lstStyle/>
            <a:p>
              <a:endParaRPr lang="en-US" sz="1200"/>
            </a:p>
          </p:txBody>
        </p:sp>
        <p:sp>
          <p:nvSpPr>
            <p:cNvPr id="8" name="TextBox 8">
              <a:extLst>
                <a:ext uri="{FF2B5EF4-FFF2-40B4-BE49-F238E27FC236}">
                  <a16:creationId xmlns:a16="http://schemas.microsoft.com/office/drawing/2014/main" id="{8BE37A9E-6BBB-811B-7594-F0D81D405308}"/>
                </a:ext>
              </a:extLst>
            </p:cNvPr>
            <p:cNvSpPr txBox="1"/>
            <p:nvPr/>
          </p:nvSpPr>
          <p:spPr>
            <a:xfrm>
              <a:off x="0" y="-47625"/>
              <a:ext cx="2252210" cy="323650"/>
            </a:xfrm>
            <a:prstGeom prst="rect">
              <a:avLst/>
            </a:prstGeom>
          </p:spPr>
          <p:txBody>
            <a:bodyPr lIns="33867" tIns="33867" rIns="33867" bIns="33867" rtlCol="0" anchor="ctr"/>
            <a:lstStyle/>
            <a:p>
              <a:pPr algn="ctr">
                <a:lnSpc>
                  <a:spcPts val="1469"/>
                </a:lnSpc>
              </a:pPr>
              <a:endParaRPr sz="1200"/>
            </a:p>
          </p:txBody>
        </p:sp>
      </p:grpSp>
      <p:sp>
        <p:nvSpPr>
          <p:cNvPr id="21" name="TextBox 21">
            <a:extLst>
              <a:ext uri="{FF2B5EF4-FFF2-40B4-BE49-F238E27FC236}">
                <a16:creationId xmlns:a16="http://schemas.microsoft.com/office/drawing/2014/main" id="{048BE4B2-71CF-C2A3-0BE4-271CBA072424}"/>
              </a:ext>
            </a:extLst>
          </p:cNvPr>
          <p:cNvSpPr txBox="1"/>
          <p:nvPr/>
        </p:nvSpPr>
        <p:spPr>
          <a:xfrm>
            <a:off x="5551228" y="4775525"/>
            <a:ext cx="2980694" cy="307777"/>
          </a:xfrm>
          <a:prstGeom prst="rect">
            <a:avLst/>
          </a:prstGeom>
        </p:spPr>
        <p:txBody>
          <a:bodyPr lIns="0" tIns="0" rIns="0" bIns="0" rtlCol="0" anchor="t">
            <a:spAutoFit/>
          </a:bodyPr>
          <a:lstStyle/>
          <a:p>
            <a:pPr>
              <a:lnSpc>
                <a:spcPts val="2379"/>
              </a:lnSpc>
            </a:pPr>
            <a:endParaRPr lang="en-US" sz="2309" spc="115" dirty="0">
              <a:solidFill>
                <a:srgbClr val="000000"/>
              </a:solidFill>
              <a:latin typeface="TT Norms"/>
            </a:endParaRPr>
          </a:p>
        </p:txBody>
      </p:sp>
      <p:sp>
        <p:nvSpPr>
          <p:cNvPr id="25" name="TextBox 25">
            <a:extLst>
              <a:ext uri="{FF2B5EF4-FFF2-40B4-BE49-F238E27FC236}">
                <a16:creationId xmlns:a16="http://schemas.microsoft.com/office/drawing/2014/main" id="{74A9A0E1-DCF1-CB71-9482-AF7FD405D45E}"/>
              </a:ext>
            </a:extLst>
          </p:cNvPr>
          <p:cNvSpPr txBox="1"/>
          <p:nvPr/>
        </p:nvSpPr>
        <p:spPr>
          <a:xfrm>
            <a:off x="402677" y="3228687"/>
            <a:ext cx="3688471" cy="1128514"/>
          </a:xfrm>
          <a:prstGeom prst="rect">
            <a:avLst/>
          </a:prstGeom>
        </p:spPr>
        <p:txBody>
          <a:bodyPr lIns="0" tIns="0" rIns="0" bIns="0" rtlCol="0" anchor="t">
            <a:spAutoFit/>
          </a:bodyPr>
          <a:lstStyle/>
          <a:p>
            <a:pPr algn="ctr">
              <a:lnSpc>
                <a:spcPts val="4440"/>
              </a:lnSpc>
            </a:pPr>
            <a:r>
              <a:rPr lang="en-US" sz="4723" spc="236" dirty="0">
                <a:solidFill>
                  <a:srgbClr val="19191E"/>
                </a:solidFill>
                <a:latin typeface="TT Norms Bold"/>
              </a:rPr>
              <a:t>Examples of “Bias”</a:t>
            </a:r>
          </a:p>
        </p:txBody>
      </p:sp>
      <p:sp>
        <p:nvSpPr>
          <p:cNvPr id="27" name="TextBox 26">
            <a:extLst>
              <a:ext uri="{FF2B5EF4-FFF2-40B4-BE49-F238E27FC236}">
                <a16:creationId xmlns:a16="http://schemas.microsoft.com/office/drawing/2014/main" id="{B28A9D86-0951-7081-FB26-C3C29B057950}"/>
              </a:ext>
            </a:extLst>
          </p:cNvPr>
          <p:cNvSpPr txBox="1"/>
          <p:nvPr/>
        </p:nvSpPr>
        <p:spPr>
          <a:xfrm>
            <a:off x="5662066" y="1125452"/>
            <a:ext cx="5374275" cy="4607095"/>
          </a:xfrm>
          <a:prstGeom prst="rect">
            <a:avLst/>
          </a:prstGeom>
          <a:noFill/>
        </p:spPr>
        <p:txBody>
          <a:bodyPr wrap="square">
            <a:spAutoFit/>
          </a:bodyPr>
          <a:lstStyle/>
          <a:p>
            <a:pPr marL="381019" indent="-381019">
              <a:buFont typeface="Arial" panose="020B0604020202020204" pitchFamily="34" charset="0"/>
              <a:buChar char="•"/>
            </a:pPr>
            <a:r>
              <a:rPr lang="en-US" sz="2667" dirty="0">
                <a:latin typeface="Calibri  I"/>
                <a:ea typeface="Calibri" panose="020F0502020204030204" pitchFamily="34" charset="0"/>
                <a:cs typeface="Poppins" panose="020B0502040204020203" pitchFamily="2" charset="0"/>
              </a:rPr>
              <a:t>Investigator used to supervise one of the parties</a:t>
            </a:r>
          </a:p>
          <a:p>
            <a:pPr marL="381019" indent="-381019">
              <a:buFont typeface="Arial" panose="020B0604020202020204" pitchFamily="34" charset="0"/>
              <a:buChar char="•"/>
            </a:pPr>
            <a:r>
              <a:rPr lang="en-US" sz="2667" dirty="0">
                <a:latin typeface="Calibri  I"/>
                <a:ea typeface="Calibri" panose="020F0502020204030204" pitchFamily="34" charset="0"/>
                <a:cs typeface="Poppins" panose="020B0502040204020203" pitchFamily="2" charset="0"/>
              </a:rPr>
              <a:t>Info “gleaned” by investigator is shared with decision-maker</a:t>
            </a:r>
          </a:p>
          <a:p>
            <a:pPr marL="381019" indent="-381019">
              <a:buFont typeface="Arial" panose="020B0604020202020204" pitchFamily="34" charset="0"/>
              <a:buChar char="•"/>
            </a:pPr>
            <a:r>
              <a:rPr lang="en-US" sz="2667" dirty="0">
                <a:latin typeface="Calibri  I"/>
                <a:ea typeface="Calibri" panose="020F0502020204030204" pitchFamily="34" charset="0"/>
                <a:cs typeface="Poppins" panose="020B0502040204020203" pitchFamily="2" charset="0"/>
              </a:rPr>
              <a:t>Investigator discussed case with decision-maker</a:t>
            </a:r>
          </a:p>
          <a:p>
            <a:pPr marL="381019" indent="-381019">
              <a:buFont typeface="Arial" panose="020B0604020202020204" pitchFamily="34" charset="0"/>
              <a:buChar char="•"/>
            </a:pPr>
            <a:r>
              <a:rPr lang="en-US" sz="2667" dirty="0">
                <a:latin typeface="Calibri  I"/>
                <a:ea typeface="Calibri" panose="020F0502020204030204" pitchFamily="34" charset="0"/>
                <a:cs typeface="Poppins" panose="020B0502040204020203" pitchFamily="2" charset="0"/>
              </a:rPr>
              <a:t>Investigator stereotypes one of the parties</a:t>
            </a:r>
          </a:p>
          <a:p>
            <a:pPr marL="381019" indent="-381019">
              <a:buFont typeface="Arial" panose="020B0604020202020204" pitchFamily="34" charset="0"/>
              <a:buChar char="•"/>
            </a:pPr>
            <a:r>
              <a:rPr lang="en-US" sz="2667" dirty="0">
                <a:latin typeface="Calibri  I"/>
                <a:ea typeface="Calibri" panose="020F0502020204030204" pitchFamily="34" charset="0"/>
                <a:cs typeface="Poppins" panose="020B0502040204020203" pitchFamily="2" charset="0"/>
              </a:rPr>
              <a:t>Decision-maker stereotypes all complainants or all respondents</a:t>
            </a:r>
          </a:p>
          <a:p>
            <a:pPr marL="381019" indent="-381019">
              <a:buFont typeface="Arial" panose="020B0604020202020204" pitchFamily="34" charset="0"/>
              <a:buChar char="•"/>
            </a:pPr>
            <a:endParaRPr lang="en-US" sz="2667" dirty="0">
              <a:latin typeface="Calibri  I"/>
              <a:cs typeface="Poppins" panose="020B0502040204020203" pitchFamily="2" charset="0"/>
            </a:endParaRPr>
          </a:p>
        </p:txBody>
      </p:sp>
    </p:spTree>
    <p:extLst>
      <p:ext uri="{BB962C8B-B14F-4D97-AF65-F5344CB8AC3E}">
        <p14:creationId xmlns:p14="http://schemas.microsoft.com/office/powerpoint/2010/main" val="1923081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CF535-1ABE-B27A-9BD1-4F087E857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AF0017-F7C9-9B41-EA4F-41E2B22BA35E}"/>
              </a:ext>
            </a:extLst>
          </p:cNvPr>
          <p:cNvSpPr>
            <a:spLocks noGrp="1"/>
          </p:cNvSpPr>
          <p:nvPr>
            <p:ph type="title"/>
          </p:nvPr>
        </p:nvSpPr>
        <p:spPr>
          <a:xfrm>
            <a:off x="838200" y="365126"/>
            <a:ext cx="10515600" cy="787814"/>
          </a:xfrm>
        </p:spPr>
        <p:txBody>
          <a:bodyPr/>
          <a:lstStyle/>
          <a:p>
            <a:pPr algn="ctr"/>
            <a:r>
              <a:rPr lang="en-US" b="1" dirty="0">
                <a:latin typeface="+mn-lt"/>
              </a:rPr>
              <a:t>Basis 4: Incommensurate Sanction</a:t>
            </a:r>
          </a:p>
        </p:txBody>
      </p:sp>
      <p:sp>
        <p:nvSpPr>
          <p:cNvPr id="3" name="Content Placeholder 2">
            <a:extLst>
              <a:ext uri="{FF2B5EF4-FFF2-40B4-BE49-F238E27FC236}">
                <a16:creationId xmlns:a16="http://schemas.microsoft.com/office/drawing/2014/main" id="{389CCFC6-B507-6E4C-DD17-67281E13D3D9}"/>
              </a:ext>
            </a:extLst>
          </p:cNvPr>
          <p:cNvSpPr>
            <a:spLocks noGrp="1"/>
          </p:cNvSpPr>
          <p:nvPr>
            <p:ph idx="1"/>
          </p:nvPr>
        </p:nvSpPr>
        <p:spPr>
          <a:xfrm>
            <a:off x="838200" y="1444487"/>
            <a:ext cx="10515600" cy="4732476"/>
          </a:xfrm>
        </p:spPr>
        <p:txBody>
          <a:bodyPr/>
          <a:lstStyle/>
          <a:p>
            <a:pPr marL="0" indent="0" algn="ctr">
              <a:spcBef>
                <a:spcPts val="0"/>
              </a:spcBef>
              <a:buNone/>
            </a:pPr>
            <a:r>
              <a:rPr lang="en-US" sz="3000" i="1" dirty="0"/>
              <a:t>A sanction is not commensurate with the violation.</a:t>
            </a:r>
          </a:p>
          <a:p>
            <a:pPr marL="0" indent="0" algn="ctr">
              <a:spcBef>
                <a:spcPts val="0"/>
              </a:spcBef>
              <a:buNone/>
            </a:pPr>
            <a:endParaRPr lang="en-US" sz="3000" i="1" dirty="0">
              <a:effectLst/>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The sanction imposed is disproportionate to the policy violation, in light of all aggravating and mitigating factors</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Note decision-maker sanctioning rubrics</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13878929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6C06D7FF-14E2-1DBE-ACE1-5006BB4E6A20}"/>
            </a:ext>
          </a:extLst>
        </p:cNvPr>
        <p:cNvGrpSpPr/>
        <p:nvPr/>
      </p:nvGrpSpPr>
      <p:grpSpPr>
        <a:xfrm>
          <a:off x="0" y="0"/>
          <a:ext cx="0" cy="0"/>
          <a:chOff x="0" y="0"/>
          <a:chExt cx="0" cy="0"/>
        </a:xfrm>
      </p:grpSpPr>
      <p:sp>
        <p:nvSpPr>
          <p:cNvPr id="17" name="Freeform: Shape 16">
            <a:extLst>
              <a:ext uri="{FF2B5EF4-FFF2-40B4-BE49-F238E27FC236}">
                <a16:creationId xmlns:a16="http://schemas.microsoft.com/office/drawing/2014/main" id="{44D90E88-69CD-4267-3E39-5FAB3860DB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16243B5E-3D65-331A-3EE8-A999B3C5B7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556E299-1865-4CF5-62BC-948E611A8B00}"/>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b="1" dirty="0">
                <a:solidFill>
                  <a:schemeClr val="bg1">
                    <a:lumMod val="95000"/>
                    <a:lumOff val="5000"/>
                  </a:schemeClr>
                </a:solidFill>
                <a:latin typeface="+mn-lt"/>
              </a:rPr>
              <a:t>Part 5</a:t>
            </a:r>
            <a:br>
              <a:rPr lang="en-US" b="1" dirty="0">
                <a:solidFill>
                  <a:schemeClr val="bg1">
                    <a:lumMod val="95000"/>
                    <a:lumOff val="5000"/>
                  </a:schemeClr>
                </a:solidFill>
                <a:latin typeface="+mn-lt"/>
              </a:rPr>
            </a:br>
            <a:br>
              <a:rPr lang="en-US" b="1" dirty="0">
                <a:solidFill>
                  <a:schemeClr val="bg1">
                    <a:lumMod val="95000"/>
                    <a:lumOff val="5000"/>
                  </a:schemeClr>
                </a:solidFill>
                <a:latin typeface="+mn-lt"/>
              </a:rPr>
            </a:br>
            <a:r>
              <a:rPr lang="en-US" b="1" dirty="0">
                <a:solidFill>
                  <a:schemeClr val="bg1">
                    <a:lumMod val="95000"/>
                    <a:lumOff val="5000"/>
                  </a:schemeClr>
                </a:solidFill>
                <a:latin typeface="+mn-lt"/>
              </a:rPr>
              <a:t>Appeal Officer Preparation</a:t>
            </a:r>
          </a:p>
        </p:txBody>
      </p:sp>
    </p:spTree>
    <p:extLst>
      <p:ext uri="{BB962C8B-B14F-4D97-AF65-F5344CB8AC3E}">
        <p14:creationId xmlns:p14="http://schemas.microsoft.com/office/powerpoint/2010/main" val="324355443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FB83C-EF84-9348-A808-7978E89266F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51DE06-D519-3D79-29EC-AC644A799675}"/>
              </a:ext>
            </a:extLst>
          </p:cNvPr>
          <p:cNvSpPr>
            <a:spLocks noGrp="1"/>
          </p:cNvSpPr>
          <p:nvPr>
            <p:ph type="title"/>
          </p:nvPr>
        </p:nvSpPr>
        <p:spPr>
          <a:xfrm>
            <a:off x="838200" y="365126"/>
            <a:ext cx="10515600" cy="787814"/>
          </a:xfrm>
        </p:spPr>
        <p:txBody>
          <a:bodyPr/>
          <a:lstStyle/>
          <a:p>
            <a:pPr algn="ctr"/>
            <a:r>
              <a:rPr lang="en-US" b="1" dirty="0">
                <a:latin typeface="+mn-lt"/>
              </a:rPr>
              <a:t>Appeal Officer Options</a:t>
            </a:r>
          </a:p>
        </p:txBody>
      </p:sp>
      <p:sp>
        <p:nvSpPr>
          <p:cNvPr id="3" name="Content Placeholder 2">
            <a:extLst>
              <a:ext uri="{FF2B5EF4-FFF2-40B4-BE49-F238E27FC236}">
                <a16:creationId xmlns:a16="http://schemas.microsoft.com/office/drawing/2014/main" id="{AA55C6B5-E2D2-CE76-D88C-6AAC28BA3937}"/>
              </a:ext>
            </a:extLst>
          </p:cNvPr>
          <p:cNvSpPr>
            <a:spLocks noGrp="1"/>
          </p:cNvSpPr>
          <p:nvPr>
            <p:ph idx="1"/>
          </p:nvPr>
        </p:nvSpPr>
        <p:spPr>
          <a:xfrm>
            <a:off x="838200" y="1444487"/>
            <a:ext cx="10515600" cy="4732476"/>
          </a:xfrm>
        </p:spPr>
        <p:txBody>
          <a:bodyPr/>
          <a:lstStyle/>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The Appeal Officers may:</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Affirm the original determination regarding responsibility</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Affirm the original determination regarding sanctions</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Set aside the original determination regarding responsibility and impose a new determination regarding responsibility</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Set aside the original determination regarding responsibility and order that a new TIX hearing be held in front of a new hearing panel</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Set aside the original determination regarding sanctions and impose a different sanction</a:t>
            </a: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4290054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2ADC06-7D78-0A67-C195-5B82FEBF65A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C1F07EA-E809-3464-CE24-888719849153}"/>
              </a:ext>
            </a:extLst>
          </p:cNvPr>
          <p:cNvSpPr>
            <a:spLocks noGrp="1"/>
          </p:cNvSpPr>
          <p:nvPr>
            <p:ph type="title"/>
          </p:nvPr>
        </p:nvSpPr>
        <p:spPr>
          <a:xfrm>
            <a:off x="838200" y="365126"/>
            <a:ext cx="10515600" cy="787814"/>
          </a:xfrm>
        </p:spPr>
        <p:txBody>
          <a:bodyPr/>
          <a:lstStyle/>
          <a:p>
            <a:pPr algn="ctr"/>
            <a:r>
              <a:rPr lang="en-US" dirty="0">
                <a:latin typeface="+mn-lt"/>
              </a:rPr>
              <a:t>TIX Review</a:t>
            </a:r>
          </a:p>
        </p:txBody>
      </p:sp>
      <p:sp>
        <p:nvSpPr>
          <p:cNvPr id="3" name="Content Placeholder 2">
            <a:extLst>
              <a:ext uri="{FF2B5EF4-FFF2-40B4-BE49-F238E27FC236}">
                <a16:creationId xmlns:a16="http://schemas.microsoft.com/office/drawing/2014/main" id="{994B035E-0614-704A-133E-DEBC837BC425}"/>
              </a:ext>
            </a:extLst>
          </p:cNvPr>
          <p:cNvSpPr>
            <a:spLocks noGrp="1"/>
          </p:cNvSpPr>
          <p:nvPr>
            <p:ph idx="1"/>
          </p:nvPr>
        </p:nvSpPr>
        <p:spPr>
          <a:xfrm>
            <a:off x="838200" y="1444486"/>
            <a:ext cx="10717924" cy="5322073"/>
          </a:xfrm>
        </p:spPr>
        <p:txBody>
          <a:bodyPr>
            <a:normAutofit/>
          </a:bodyPr>
          <a:lstStyle/>
          <a:p>
            <a:pPr>
              <a:spcBef>
                <a:spcPts val="0"/>
              </a:spcBef>
            </a:pPr>
            <a:r>
              <a:rPr lang="en-US" sz="3000" i="1" dirty="0">
                <a:latin typeface="Calibri" panose="020F0502020204030204" pitchFamily="34" charset="0"/>
                <a:ea typeface="MS Mincho" panose="02020609040205080304" pitchFamily="49" charset="-128"/>
                <a:cs typeface="Times New Roman" panose="02020603050405020304" pitchFamily="18" charset="0"/>
              </a:rPr>
              <a:t>“No person in the United States shall…”</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Education program/activity in U.S.</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TIX and Sex/Gender policies</a:t>
            </a:r>
          </a:p>
          <a:p>
            <a:pPr marL="457200" lvl="1" indent="0">
              <a:spcBef>
                <a:spcPts val="0"/>
              </a:spcBef>
              <a:buNone/>
            </a:pPr>
            <a:endParaRPr lang="en-US" sz="1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Title IX Sexual Harassment</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QPQ by employee, Hostile </a:t>
            </a:r>
            <a:r>
              <a:rPr lang="en-US" sz="2600" dirty="0" err="1">
                <a:latin typeface="Calibri" panose="020F0502020204030204" pitchFamily="34" charset="0"/>
                <a:ea typeface="MS Mincho" panose="02020609040205080304" pitchFamily="49" charset="-128"/>
                <a:cs typeface="Times New Roman" panose="02020603050405020304" pitchFamily="18" charset="0"/>
              </a:rPr>
              <a:t>Envt</a:t>
            </a:r>
            <a:r>
              <a:rPr lang="en-US" sz="2600" dirty="0">
                <a:latin typeface="Calibri" panose="020F0502020204030204" pitchFamily="34" charset="0"/>
                <a:ea typeface="MS Mincho" panose="02020609040205080304" pitchFamily="49" charset="-128"/>
                <a:cs typeface="Times New Roman" panose="02020603050405020304" pitchFamily="18" charset="0"/>
              </a:rPr>
              <a:t>/SPOO unwelcome conduct, VAWA crimes</a:t>
            </a:r>
          </a:p>
          <a:p>
            <a:pPr marL="457200" lvl="1" indent="0">
              <a:spcBef>
                <a:spcPts val="0"/>
              </a:spcBef>
              <a:buNone/>
            </a:pPr>
            <a:endParaRPr lang="en-US" sz="1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Supportive measures and availability of informal resolution</a:t>
            </a:r>
          </a:p>
          <a:p>
            <a:pPr>
              <a:spcBef>
                <a:spcPts val="0"/>
              </a:spcBef>
            </a:pPr>
            <a:endParaRPr lang="en-US" sz="1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TIX grievance process</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Investigation </a:t>
            </a:r>
            <a:r>
              <a:rPr lang="en-US" sz="2600" dirty="0">
                <a:latin typeface="Calibri" panose="020F0502020204030204" pitchFamily="34" charset="0"/>
                <a:ea typeface="MS Mincho" panose="02020609040205080304" pitchFamily="49" charset="-128"/>
                <a:cs typeface="Times New Roman" panose="02020603050405020304" pitchFamily="18" charset="0"/>
                <a:sym typeface="Wingdings" panose="05000000000000000000" pitchFamily="2" charset="2"/>
              </a:rPr>
              <a:t> Hearing  Appeal</a:t>
            </a:r>
          </a:p>
          <a:p>
            <a:pPr marL="457200" lvl="1" indent="0">
              <a:spcBef>
                <a:spcPts val="0"/>
              </a:spcBef>
              <a:buNone/>
            </a:pPr>
            <a:endParaRPr lang="en-US" sz="1000" dirty="0">
              <a:latin typeface="Calibri" panose="020F0502020204030204" pitchFamily="34" charset="0"/>
              <a:ea typeface="MS Mincho" panose="02020609040205080304" pitchFamily="49" charset="-128"/>
              <a:cs typeface="Times New Roman" panose="02020603050405020304" pitchFamily="18" charset="0"/>
              <a:sym typeface="Wingdings" panose="05000000000000000000" pitchFamily="2" charset="2"/>
            </a:endParaRP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sym typeface="Wingdings" panose="05000000000000000000" pitchFamily="2" charset="2"/>
              </a:rPr>
              <a:t>Timeframe: </a:t>
            </a:r>
            <a:r>
              <a:rPr lang="en-US" sz="3000" i="1" dirty="0">
                <a:latin typeface="Calibri" panose="020F0502020204030204" pitchFamily="34" charset="0"/>
                <a:ea typeface="MS Mincho" panose="02020609040205080304" pitchFamily="49" charset="-128"/>
                <a:cs typeface="Times New Roman" panose="02020603050405020304" pitchFamily="18" charset="0"/>
                <a:sym typeface="Wingdings" panose="05000000000000000000" pitchFamily="2" charset="2"/>
              </a:rPr>
              <a:t>“Appeals are expected to be resolved within twenty (20) business days after the parties’ submission of their statements.”</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26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4199683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B0D97-086D-F348-EC47-198687AD5E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CDBCE9-0176-D9FA-2F89-A002F7EA83ED}"/>
              </a:ext>
            </a:extLst>
          </p:cNvPr>
          <p:cNvSpPr>
            <a:spLocks noGrp="1"/>
          </p:cNvSpPr>
          <p:nvPr>
            <p:ph type="title"/>
          </p:nvPr>
        </p:nvSpPr>
        <p:spPr>
          <a:xfrm>
            <a:off x="838200" y="365126"/>
            <a:ext cx="10515600" cy="787814"/>
          </a:xfrm>
        </p:spPr>
        <p:txBody>
          <a:bodyPr/>
          <a:lstStyle/>
          <a:p>
            <a:pPr algn="ctr"/>
            <a:r>
              <a:rPr lang="en-US" b="1" dirty="0">
                <a:latin typeface="+mn-lt"/>
              </a:rPr>
              <a:t>Appeal Preparation</a:t>
            </a:r>
          </a:p>
        </p:txBody>
      </p:sp>
      <p:sp>
        <p:nvSpPr>
          <p:cNvPr id="3" name="Content Placeholder 2">
            <a:extLst>
              <a:ext uri="{FF2B5EF4-FFF2-40B4-BE49-F238E27FC236}">
                <a16:creationId xmlns:a16="http://schemas.microsoft.com/office/drawing/2014/main" id="{783D2F98-E7CE-EF86-5654-B2BA1E268DE3}"/>
              </a:ext>
            </a:extLst>
          </p:cNvPr>
          <p:cNvSpPr>
            <a:spLocks noGrp="1"/>
          </p:cNvSpPr>
          <p:nvPr>
            <p:ph idx="1"/>
          </p:nvPr>
        </p:nvSpPr>
        <p:spPr>
          <a:xfrm>
            <a:off x="587187" y="1390697"/>
            <a:ext cx="10977283" cy="5279043"/>
          </a:xfrm>
        </p:spPr>
        <p:txBody>
          <a:bodyPr/>
          <a:lstStyle/>
          <a:p>
            <a:pPr marL="0" indent="0">
              <a:spcBef>
                <a:spcPts val="0"/>
              </a:spcBef>
              <a:buNone/>
            </a:pPr>
            <a:r>
              <a:rPr lang="en-US" sz="3000" b="1" dirty="0">
                <a:latin typeface="Calibri" panose="020F0502020204030204" pitchFamily="34" charset="0"/>
                <a:ea typeface="MS Mincho" panose="02020609040205080304" pitchFamily="49" charset="-128"/>
                <a:cs typeface="Times New Roman" panose="02020603050405020304" pitchFamily="18" charset="0"/>
              </a:rPr>
              <a:t>STEP 1:  Review </a:t>
            </a:r>
            <a:r>
              <a:rPr lang="en-US" sz="3000" b="1" dirty="0">
                <a:latin typeface="Calibri" panose="020F0502020204030204" pitchFamily="34" charset="0"/>
                <a:ea typeface="MS Mincho" panose="02020609040205080304" pitchFamily="49" charset="-128"/>
                <a:cs typeface="Times New Roman" panose="02020603050405020304" pitchFamily="18" charset="0"/>
                <a:hlinkClick r:id="rId2"/>
              </a:rPr>
              <a:t>Title IX Policy</a:t>
            </a:r>
            <a:endParaRPr lang="en-US" sz="3000" b="1"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b="1" dirty="0">
                <a:latin typeface="Calibri" panose="020F0502020204030204" pitchFamily="34" charset="0"/>
                <a:ea typeface="MS Mincho" panose="02020609040205080304" pitchFamily="49" charset="-128"/>
                <a:cs typeface="Times New Roman" panose="02020603050405020304" pitchFamily="18" charset="0"/>
              </a:rPr>
              <a:t>STEP 2:</a:t>
            </a:r>
            <a:r>
              <a:rPr lang="en-US" sz="3000" dirty="0">
                <a:latin typeface="Calibri" panose="020F0502020204030204" pitchFamily="34" charset="0"/>
                <a:ea typeface="MS Mincho" panose="02020609040205080304" pitchFamily="49" charset="-128"/>
                <a:cs typeface="Times New Roman" panose="02020603050405020304" pitchFamily="18" charset="0"/>
              </a:rPr>
              <a:t>  </a:t>
            </a:r>
            <a:r>
              <a:rPr lang="en-US" sz="3000" b="1" dirty="0">
                <a:latin typeface="Calibri" panose="020F0502020204030204" pitchFamily="34" charset="0"/>
                <a:ea typeface="MS Mincho" panose="02020609040205080304" pitchFamily="49" charset="-128"/>
                <a:cs typeface="Times New Roman" panose="02020603050405020304" pitchFamily="18" charset="0"/>
              </a:rPr>
              <a:t>Review appeal and response </a:t>
            </a:r>
            <a:r>
              <a:rPr lang="en-US" sz="3000" dirty="0">
                <a:latin typeface="Calibri" panose="020F0502020204030204" pitchFamily="34" charset="0"/>
                <a:ea typeface="MS Mincho" panose="02020609040205080304" pitchFamily="49" charset="-128"/>
                <a:cs typeface="Times New Roman" panose="02020603050405020304" pitchFamily="18" charset="0"/>
              </a:rPr>
              <a:t>if any, and supporting docs</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What arguments have been raised in the appeal?</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What arguments have been raised in the other party’s response?</a:t>
            </a:r>
          </a:p>
          <a:p>
            <a:pPr lvl="1">
              <a:spcBef>
                <a:spcPts val="0"/>
              </a:spcBef>
            </a:pPr>
            <a:endParaRPr lang="en-US" sz="26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b="1" dirty="0">
                <a:latin typeface="Calibri" panose="020F0502020204030204" pitchFamily="34" charset="0"/>
                <a:ea typeface="MS Mincho" panose="02020609040205080304" pitchFamily="49" charset="-128"/>
                <a:cs typeface="Times New Roman" panose="02020603050405020304" pitchFamily="18" charset="0"/>
              </a:rPr>
              <a:t>STEP 3: Have one or more of the four baes been satisfied?</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If YES </a:t>
            </a:r>
            <a:r>
              <a:rPr lang="en-US" sz="2600" dirty="0">
                <a:latin typeface="Calibri" panose="020F0502020204030204" pitchFamily="34" charset="0"/>
                <a:ea typeface="MS Mincho" panose="02020609040205080304" pitchFamily="49" charset="-128"/>
                <a:cs typeface="Times New Roman" panose="02020603050405020304" pitchFamily="18" charset="0"/>
                <a:sym typeface="Wingdings" panose="05000000000000000000" pitchFamily="2" charset="2"/>
              </a:rPr>
              <a:t> PROCEED to Step 4</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sym typeface="Wingdings" panose="05000000000000000000" pitchFamily="2" charset="2"/>
              </a:rPr>
              <a:t>If NO  prepare explanation of decision</a:t>
            </a:r>
          </a:p>
          <a:p>
            <a:pPr marL="457200" lvl="1" indent="0">
              <a:spcBef>
                <a:spcPts val="0"/>
              </a:spcBef>
              <a:buNone/>
            </a:pPr>
            <a:endParaRPr lang="en-US" sz="26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sz="3000" b="1" dirty="0">
                <a:latin typeface="Calibri" panose="020F0502020204030204" pitchFamily="34" charset="0"/>
                <a:ea typeface="MS Mincho" panose="02020609040205080304" pitchFamily="49" charset="-128"/>
                <a:cs typeface="Times New Roman" panose="02020603050405020304" pitchFamily="18" charset="0"/>
              </a:rPr>
              <a:t>STEP 4: Review FIR, hearing transcript, outcome letter, and any sanction decision</a:t>
            </a:r>
          </a:p>
          <a:p>
            <a:pPr lvl="1">
              <a:spcBef>
                <a:spcPts val="0"/>
              </a:spcBef>
            </a:pPr>
            <a:r>
              <a:rPr lang="en-US" sz="2600" dirty="0">
                <a:latin typeface="Calibri" panose="020F0502020204030204" pitchFamily="34" charset="0"/>
                <a:ea typeface="MS Mincho" panose="02020609040205080304" pitchFamily="49" charset="-128"/>
                <a:cs typeface="Times New Roman" panose="02020603050405020304" pitchFamily="18" charset="0"/>
              </a:rPr>
              <a:t>Do you understand what determinations were made and why?</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20097530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A8ABAEA6-D5E6-6792-2112-E241DE9E5D7E}"/>
            </a:ext>
          </a:extLst>
        </p:cNvPr>
        <p:cNvGrpSpPr/>
        <p:nvPr/>
      </p:nvGrpSpPr>
      <p:grpSpPr>
        <a:xfrm>
          <a:off x="0" y="0"/>
          <a:ext cx="0" cy="0"/>
          <a:chOff x="0" y="0"/>
          <a:chExt cx="0" cy="0"/>
        </a:xfrm>
      </p:grpSpPr>
      <p:sp>
        <p:nvSpPr>
          <p:cNvPr id="17" name="Freeform: Shape 16">
            <a:extLst>
              <a:ext uri="{FF2B5EF4-FFF2-40B4-BE49-F238E27FC236}">
                <a16:creationId xmlns:a16="http://schemas.microsoft.com/office/drawing/2014/main" id="{DFA11202-09D4-13F8-BC4B-AF940F094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62F9848E-CBBA-9145-CA3F-357A958AA1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2FCFAB6-4BA1-1760-4984-8EEEB5D693E9}"/>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b="1" dirty="0">
                <a:solidFill>
                  <a:schemeClr val="bg1">
                    <a:lumMod val="95000"/>
                    <a:lumOff val="5000"/>
                  </a:schemeClr>
                </a:solidFill>
                <a:latin typeface="+mn-lt"/>
              </a:rPr>
              <a:t>Part 6</a:t>
            </a:r>
            <a:br>
              <a:rPr lang="en-US" b="1" dirty="0">
                <a:solidFill>
                  <a:schemeClr val="bg1">
                    <a:lumMod val="95000"/>
                    <a:lumOff val="5000"/>
                  </a:schemeClr>
                </a:solidFill>
                <a:latin typeface="+mn-lt"/>
              </a:rPr>
            </a:br>
            <a:br>
              <a:rPr lang="en-US" b="1" dirty="0">
                <a:solidFill>
                  <a:schemeClr val="bg1">
                    <a:lumMod val="95000"/>
                    <a:lumOff val="5000"/>
                  </a:schemeClr>
                </a:solidFill>
                <a:latin typeface="+mn-lt"/>
              </a:rPr>
            </a:br>
            <a:r>
              <a:rPr lang="en-US" b="1" dirty="0">
                <a:solidFill>
                  <a:schemeClr val="bg1">
                    <a:lumMod val="95000"/>
                    <a:lumOff val="5000"/>
                  </a:schemeClr>
                </a:solidFill>
                <a:latin typeface="+mn-lt"/>
              </a:rPr>
              <a:t>Written Appeal Decision</a:t>
            </a:r>
          </a:p>
        </p:txBody>
      </p:sp>
    </p:spTree>
    <p:extLst>
      <p:ext uri="{BB962C8B-B14F-4D97-AF65-F5344CB8AC3E}">
        <p14:creationId xmlns:p14="http://schemas.microsoft.com/office/powerpoint/2010/main" val="277156348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D4C343-2FA4-4C07-D020-4C6B8E57AF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607380-1DD5-FF39-0872-9AC9E6E2E0E2}"/>
              </a:ext>
            </a:extLst>
          </p:cNvPr>
          <p:cNvSpPr>
            <a:spLocks noGrp="1"/>
          </p:cNvSpPr>
          <p:nvPr>
            <p:ph type="title"/>
          </p:nvPr>
        </p:nvSpPr>
        <p:spPr>
          <a:xfrm>
            <a:off x="838200" y="365126"/>
            <a:ext cx="10515600" cy="787814"/>
          </a:xfrm>
        </p:spPr>
        <p:txBody>
          <a:bodyPr/>
          <a:lstStyle/>
          <a:p>
            <a:pPr algn="ctr"/>
            <a:r>
              <a:rPr lang="en-US" b="1" dirty="0">
                <a:latin typeface="+mn-lt"/>
              </a:rPr>
              <a:t>Appeal Decision Letter</a:t>
            </a:r>
          </a:p>
        </p:txBody>
      </p:sp>
      <p:sp>
        <p:nvSpPr>
          <p:cNvPr id="3" name="Content Placeholder 2">
            <a:extLst>
              <a:ext uri="{FF2B5EF4-FFF2-40B4-BE49-F238E27FC236}">
                <a16:creationId xmlns:a16="http://schemas.microsoft.com/office/drawing/2014/main" id="{2D7BA6DE-E542-A493-62B5-CEB2F0F567CC}"/>
              </a:ext>
            </a:extLst>
          </p:cNvPr>
          <p:cNvSpPr>
            <a:spLocks noGrp="1"/>
          </p:cNvSpPr>
          <p:nvPr>
            <p:ph idx="1"/>
          </p:nvPr>
        </p:nvSpPr>
        <p:spPr>
          <a:xfrm>
            <a:off x="838200" y="1444487"/>
            <a:ext cx="10515600" cy="4732476"/>
          </a:xfrm>
        </p:spPr>
        <p:txBody>
          <a:bodyPr>
            <a:normAutofit/>
          </a:bodyPr>
          <a:lstStyle/>
          <a:p>
            <a:pPr marL="0" indent="0">
              <a:spcBef>
                <a:spcPts val="0"/>
              </a:spcBef>
              <a:buNone/>
            </a:pPr>
            <a:r>
              <a:rPr lang="en-US" sz="3000" dirty="0">
                <a:latin typeface="Calibri" panose="020F0502020204030204" pitchFamily="34" charset="0"/>
                <a:ea typeface="MS Mincho" panose="02020609040205080304" pitchFamily="49" charset="-128"/>
                <a:cs typeface="Times New Roman" panose="02020603050405020304" pitchFamily="18" charset="0"/>
              </a:rPr>
              <a:t>The Appeal Decision Letter includes:</a:t>
            </a:r>
          </a:p>
          <a:p>
            <a:pPr marL="0"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Procedural history</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Relevant policy provision(s)</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Statement of Appeal Officers’ review and decision</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Summary of party’s appeal </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Summary of other party’s response, if applicable </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Analysis of each basis of appeal, separately</a:t>
            </a: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Conclusion </a:t>
            </a:r>
          </a:p>
          <a:p>
            <a:pPr marL="514350" indent="-514350">
              <a:spcBef>
                <a:spcPts val="0"/>
              </a:spcBef>
              <a:buAutoNum type="arabicPeriod"/>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3325581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5FD2B4-75A5-E941-6D26-B5446AC371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973099-F832-46AA-E609-A53ADFDB3FB2}"/>
              </a:ext>
            </a:extLst>
          </p:cNvPr>
          <p:cNvSpPr>
            <a:spLocks noGrp="1"/>
          </p:cNvSpPr>
          <p:nvPr>
            <p:ph type="title"/>
          </p:nvPr>
        </p:nvSpPr>
        <p:spPr>
          <a:xfrm>
            <a:off x="838200" y="365126"/>
            <a:ext cx="10515600" cy="787814"/>
          </a:xfrm>
        </p:spPr>
        <p:txBody>
          <a:bodyPr/>
          <a:lstStyle/>
          <a:p>
            <a:pPr algn="ctr"/>
            <a:r>
              <a:rPr lang="en-US" b="1" dirty="0">
                <a:latin typeface="+mn-lt"/>
              </a:rPr>
              <a:t>Appeal Decision Letter Items 1-3</a:t>
            </a:r>
          </a:p>
        </p:txBody>
      </p:sp>
      <p:sp>
        <p:nvSpPr>
          <p:cNvPr id="3" name="Content Placeholder 2">
            <a:extLst>
              <a:ext uri="{FF2B5EF4-FFF2-40B4-BE49-F238E27FC236}">
                <a16:creationId xmlns:a16="http://schemas.microsoft.com/office/drawing/2014/main" id="{23EBD46C-B8E5-1962-3E47-305F5D062AB2}"/>
              </a:ext>
            </a:extLst>
          </p:cNvPr>
          <p:cNvSpPr>
            <a:spLocks noGrp="1"/>
          </p:cNvSpPr>
          <p:nvPr>
            <p:ph idx="1"/>
          </p:nvPr>
        </p:nvSpPr>
        <p:spPr>
          <a:xfrm>
            <a:off x="838200" y="1444487"/>
            <a:ext cx="10869706" cy="4732476"/>
          </a:xfrm>
        </p:spPr>
        <p:txBody>
          <a:bodyPr>
            <a:normAutofit/>
          </a:bodyPr>
          <a:lstStyle/>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Procedural history</a:t>
            </a:r>
          </a:p>
          <a:p>
            <a:pPr lvl="2">
              <a:spcBef>
                <a:spcPts val="0"/>
              </a:spcBef>
            </a:pPr>
            <a:r>
              <a:rPr lang="en-US" sz="2800" dirty="0">
                <a:latin typeface="Calibri" panose="020F0502020204030204" pitchFamily="34" charset="0"/>
                <a:ea typeface="MS Mincho" panose="02020609040205080304" pitchFamily="49" charset="-128"/>
                <a:cs typeface="Times New Roman" panose="02020603050405020304" pitchFamily="18" charset="0"/>
              </a:rPr>
              <a:t>Report receipt; complaint submitted; allegations</a:t>
            </a:r>
          </a:p>
          <a:p>
            <a:pPr lvl="2">
              <a:spcBef>
                <a:spcPts val="0"/>
              </a:spcBef>
            </a:pPr>
            <a:r>
              <a:rPr lang="en-US" sz="2800" dirty="0">
                <a:latin typeface="Calibri" panose="020F0502020204030204" pitchFamily="34" charset="0"/>
                <a:ea typeface="MS Mincho" panose="02020609040205080304" pitchFamily="49" charset="-128"/>
                <a:cs typeface="Times New Roman" panose="02020603050405020304" pitchFamily="18" charset="0"/>
              </a:rPr>
              <a:t>Investigation participation, PIR and FIR issued</a:t>
            </a:r>
          </a:p>
          <a:p>
            <a:pPr lvl="2">
              <a:spcBef>
                <a:spcPts val="0"/>
              </a:spcBef>
            </a:pPr>
            <a:r>
              <a:rPr lang="en-US" sz="2800" dirty="0">
                <a:latin typeface="Calibri" panose="020F0502020204030204" pitchFamily="34" charset="0"/>
                <a:ea typeface="MS Mincho" panose="02020609040205080304" pitchFamily="49" charset="-128"/>
                <a:cs typeface="Times New Roman" panose="02020603050405020304" pitchFamily="18" charset="0"/>
              </a:rPr>
              <a:t>Hearing date, determination, sanctions </a:t>
            </a:r>
          </a:p>
          <a:p>
            <a:pPr lvl="2">
              <a:spcBef>
                <a:spcPts val="0"/>
              </a:spcBef>
            </a:pPr>
            <a:r>
              <a:rPr lang="en-US" sz="2800" dirty="0">
                <a:latin typeface="Calibri" panose="020F0502020204030204" pitchFamily="34" charset="0"/>
                <a:ea typeface="MS Mincho" panose="02020609040205080304" pitchFamily="49" charset="-128"/>
                <a:cs typeface="Times New Roman" panose="02020603050405020304" pitchFamily="18" charset="0"/>
              </a:rPr>
              <a:t>Date appeal submitted and timeliness; date response submitted</a:t>
            </a:r>
          </a:p>
          <a:p>
            <a:pPr marL="914400" lvl="2" indent="0">
              <a:spcBef>
                <a:spcPts val="0"/>
              </a:spcBef>
              <a:buNone/>
            </a:pPr>
            <a:endParaRPr lang="en-US" sz="22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Relevant policy provision regarding appeal procedure</a:t>
            </a:r>
          </a:p>
          <a:p>
            <a:pPr marL="514350" indent="-514350">
              <a:spcBef>
                <a:spcPts val="0"/>
              </a:spcBef>
              <a:buAutoNum type="arabicPeriod"/>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a:pPr>
            <a:r>
              <a:rPr lang="en-US" sz="3000" dirty="0">
                <a:latin typeface="Calibri" panose="020F0502020204030204" pitchFamily="34" charset="0"/>
                <a:ea typeface="MS Mincho" panose="02020609040205080304" pitchFamily="49" charset="-128"/>
                <a:cs typeface="Times New Roman" panose="02020603050405020304" pitchFamily="18" charset="0"/>
              </a:rPr>
              <a:t>Scope of Appeal Officers’ review and decision</a:t>
            </a:r>
          </a:p>
          <a:p>
            <a:pPr marL="514350" indent="-514350">
              <a:spcBef>
                <a:spcPts val="0"/>
              </a:spcBef>
              <a:buAutoNum type="arabicPeriod"/>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457200" lvl="1"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15132729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10459E-BBE4-310B-F4B0-7341037F8A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EDE58C-B7D9-0818-AA5C-FB0FDD423B4A}"/>
              </a:ext>
            </a:extLst>
          </p:cNvPr>
          <p:cNvSpPr>
            <a:spLocks noGrp="1"/>
          </p:cNvSpPr>
          <p:nvPr>
            <p:ph type="title"/>
          </p:nvPr>
        </p:nvSpPr>
        <p:spPr>
          <a:xfrm>
            <a:off x="838200" y="365126"/>
            <a:ext cx="10515600" cy="787814"/>
          </a:xfrm>
        </p:spPr>
        <p:txBody>
          <a:bodyPr/>
          <a:lstStyle/>
          <a:p>
            <a:pPr algn="ctr"/>
            <a:r>
              <a:rPr lang="en-US" b="1" dirty="0">
                <a:latin typeface="+mn-lt"/>
              </a:rPr>
              <a:t>Appeal Decision Letter Items 4-5</a:t>
            </a:r>
          </a:p>
        </p:txBody>
      </p:sp>
      <p:sp>
        <p:nvSpPr>
          <p:cNvPr id="3" name="Content Placeholder 2">
            <a:extLst>
              <a:ext uri="{FF2B5EF4-FFF2-40B4-BE49-F238E27FC236}">
                <a16:creationId xmlns:a16="http://schemas.microsoft.com/office/drawing/2014/main" id="{A9F8D20D-793E-7E13-9E92-521DCBFF0207}"/>
              </a:ext>
            </a:extLst>
          </p:cNvPr>
          <p:cNvSpPr>
            <a:spLocks noGrp="1"/>
          </p:cNvSpPr>
          <p:nvPr>
            <p:ph idx="1"/>
          </p:nvPr>
        </p:nvSpPr>
        <p:spPr>
          <a:xfrm>
            <a:off x="838200" y="1444487"/>
            <a:ext cx="10515600" cy="4732476"/>
          </a:xfrm>
        </p:spPr>
        <p:txBody>
          <a:bodyPr>
            <a:normAutofit/>
          </a:bodyPr>
          <a:lstStyle/>
          <a:p>
            <a:pPr marL="514350" indent="-514350">
              <a:spcBef>
                <a:spcPts val="0"/>
              </a:spcBef>
              <a:buFont typeface="+mj-lt"/>
              <a:buAutoNum type="arabicPeriod" startAt="4"/>
            </a:pPr>
            <a:r>
              <a:rPr lang="en-US" sz="3000" dirty="0">
                <a:latin typeface="Calibri" panose="020F0502020204030204" pitchFamily="34" charset="0"/>
                <a:ea typeface="MS Mincho" panose="02020609040205080304" pitchFamily="49" charset="-128"/>
                <a:cs typeface="Times New Roman" panose="02020603050405020304" pitchFamily="18" charset="0"/>
              </a:rPr>
              <a:t>Summary of party’s appeal</a:t>
            </a:r>
          </a:p>
          <a:p>
            <a:pPr lvl="1">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What the party is alleging that is allowable under the policy</a:t>
            </a:r>
          </a:p>
          <a:p>
            <a:pPr marL="457200" lvl="1"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Font typeface="+mj-lt"/>
              <a:buAutoNum type="arabicPeriod" startAt="4"/>
            </a:pPr>
            <a:r>
              <a:rPr lang="en-US" sz="3000" dirty="0">
                <a:latin typeface="Calibri" panose="020F0502020204030204" pitchFamily="34" charset="0"/>
                <a:ea typeface="MS Mincho" panose="02020609040205080304" pitchFamily="49" charset="-128"/>
                <a:cs typeface="Times New Roman" panose="02020603050405020304" pitchFamily="18" charset="0"/>
              </a:rPr>
              <a:t>Summary of other party’s response, if applicable </a:t>
            </a:r>
          </a:p>
          <a:p>
            <a:pPr lvl="1">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What the party is alleging that is allowable under the policy</a:t>
            </a:r>
          </a:p>
          <a:p>
            <a:pPr marL="457200" lvl="1" indent="0">
              <a:spcBef>
                <a:spcPts val="0"/>
              </a:spcBef>
              <a:buNone/>
            </a:pPr>
            <a:endParaRPr lang="en-US" sz="2600" dirty="0">
              <a:latin typeface="Calibri" panose="020F0502020204030204" pitchFamily="34" charset="0"/>
              <a:ea typeface="MS Mincho" panose="02020609040205080304" pitchFamily="49" charset="-128"/>
              <a:cs typeface="Times New Roman" panose="02020603050405020304" pitchFamily="18" charset="0"/>
            </a:endParaRPr>
          </a:p>
          <a:p>
            <a:pPr marL="457200" lvl="1" indent="0">
              <a:spcBef>
                <a:spcPts val="0"/>
              </a:spcBef>
              <a:buNone/>
            </a:pPr>
            <a:endParaRPr lang="en-US" sz="2800" dirty="0">
              <a:latin typeface="Calibri" panose="020F0502020204030204" pitchFamily="34" charset="0"/>
              <a:ea typeface="MS Mincho" panose="02020609040205080304" pitchFamily="49" charset="-128"/>
              <a:cs typeface="Times New Roman" panose="02020603050405020304" pitchFamily="18" charset="0"/>
            </a:endParaRPr>
          </a:p>
          <a:p>
            <a:pPr marL="0" indent="0">
              <a:spcBef>
                <a:spcPts val="0"/>
              </a:spcBef>
              <a:buNone/>
            </a:pPr>
            <a:r>
              <a:rPr lang="en-US" i="1" dirty="0">
                <a:latin typeface="Calibri" panose="020F0502020204030204" pitchFamily="34" charset="0"/>
                <a:ea typeface="MS Mincho" panose="02020609040205080304" pitchFamily="49" charset="-128"/>
                <a:cs typeface="Times New Roman" panose="02020603050405020304" pitchFamily="18" charset="0"/>
              </a:rPr>
              <a:t>“Respondent filed an appeal challenging the findings against him, asserting procedural error and sanction not commensurate with the violation. In support of his appeal, Respondent alleged the following specific bases for appeal: …”</a:t>
            </a:r>
          </a:p>
          <a:p>
            <a:pPr marL="457200" lvl="1" indent="0">
              <a:spcBef>
                <a:spcPts val="0"/>
              </a:spcBef>
              <a:buNone/>
            </a:pPr>
            <a:endParaRPr lang="en-US" sz="26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7834287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E1C3D9-C78A-E0CA-38CC-FE203D5C9C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28EFBC9-2B64-8257-B137-D00E33570126}"/>
              </a:ext>
            </a:extLst>
          </p:cNvPr>
          <p:cNvSpPr>
            <a:spLocks noGrp="1"/>
          </p:cNvSpPr>
          <p:nvPr>
            <p:ph type="title"/>
          </p:nvPr>
        </p:nvSpPr>
        <p:spPr>
          <a:xfrm>
            <a:off x="838200" y="365126"/>
            <a:ext cx="10515600" cy="787814"/>
          </a:xfrm>
        </p:spPr>
        <p:txBody>
          <a:bodyPr/>
          <a:lstStyle/>
          <a:p>
            <a:pPr algn="ctr"/>
            <a:r>
              <a:rPr lang="en-US" b="1" dirty="0">
                <a:latin typeface="+mn-lt"/>
              </a:rPr>
              <a:t>Appeal Decision Letter Items 6-7</a:t>
            </a:r>
          </a:p>
        </p:txBody>
      </p:sp>
      <p:sp>
        <p:nvSpPr>
          <p:cNvPr id="3" name="Content Placeholder 2">
            <a:extLst>
              <a:ext uri="{FF2B5EF4-FFF2-40B4-BE49-F238E27FC236}">
                <a16:creationId xmlns:a16="http://schemas.microsoft.com/office/drawing/2014/main" id="{CEC5B890-7E77-F667-FE67-57266379A8D3}"/>
              </a:ext>
            </a:extLst>
          </p:cNvPr>
          <p:cNvSpPr>
            <a:spLocks noGrp="1"/>
          </p:cNvSpPr>
          <p:nvPr>
            <p:ph idx="1"/>
          </p:nvPr>
        </p:nvSpPr>
        <p:spPr>
          <a:xfrm>
            <a:off x="838200" y="1444487"/>
            <a:ext cx="10515600" cy="4732476"/>
          </a:xfrm>
        </p:spPr>
        <p:txBody>
          <a:bodyPr>
            <a:normAutofit/>
          </a:bodyPr>
          <a:lstStyle/>
          <a:p>
            <a:pPr marL="514350" indent="-514350">
              <a:spcBef>
                <a:spcPts val="0"/>
              </a:spcBef>
              <a:buFont typeface="+mj-lt"/>
              <a:buAutoNum type="arabicPeriod" startAt="6"/>
            </a:pPr>
            <a:r>
              <a:rPr lang="en-US" sz="3000" dirty="0">
                <a:latin typeface="Calibri" panose="020F0502020204030204" pitchFamily="34" charset="0"/>
                <a:ea typeface="MS Mincho" panose="02020609040205080304" pitchFamily="49" charset="-128"/>
                <a:cs typeface="Times New Roman" panose="02020603050405020304" pitchFamily="18" charset="0"/>
              </a:rPr>
              <a:t>Analysis of each basis of appeal, separately</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What factors support or contradict the party’s appeal argument?</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If error is alleged, did it in fact occur?</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If error occurred, was it sufficient to significantly impact the outcome of the investigation?</a:t>
            </a:r>
          </a:p>
          <a:p>
            <a:pPr marL="457200" lvl="1" indent="0">
              <a:spcBef>
                <a:spcPts val="0"/>
              </a:spcBef>
              <a:buNone/>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startAt="6"/>
            </a:pPr>
            <a:r>
              <a:rPr lang="en-US" sz="3000" dirty="0">
                <a:latin typeface="Calibri" panose="020F0502020204030204" pitchFamily="34" charset="0"/>
                <a:ea typeface="MS Mincho" panose="02020609040205080304" pitchFamily="49" charset="-128"/>
                <a:cs typeface="Times New Roman" panose="02020603050405020304" pitchFamily="18" charset="0"/>
              </a:rPr>
              <a:t>Conclusion </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Is the appeal granted or denied?</a:t>
            </a:r>
          </a:p>
          <a:p>
            <a:pPr lvl="2">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If granted, what is the appeal panel’s outcome?</a:t>
            </a:r>
          </a:p>
          <a:p>
            <a:pPr marL="514350" indent="-514350">
              <a:spcBef>
                <a:spcPts val="0"/>
              </a:spcBef>
              <a:buAutoNum type="arabicPeriod" startAt="6"/>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1128002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F4DD33-405C-74AF-27FD-D54AC0AF6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F44A8C-FFBF-A184-BBC0-D49519810272}"/>
              </a:ext>
            </a:extLst>
          </p:cNvPr>
          <p:cNvSpPr>
            <a:spLocks noGrp="1"/>
          </p:cNvSpPr>
          <p:nvPr>
            <p:ph type="title"/>
          </p:nvPr>
        </p:nvSpPr>
        <p:spPr>
          <a:xfrm>
            <a:off x="838200" y="365126"/>
            <a:ext cx="10515600" cy="787814"/>
          </a:xfrm>
        </p:spPr>
        <p:txBody>
          <a:bodyPr/>
          <a:lstStyle/>
          <a:p>
            <a:pPr algn="ctr"/>
            <a:r>
              <a:rPr lang="en-US" b="1" dirty="0">
                <a:latin typeface="+mn-lt"/>
              </a:rPr>
              <a:t>Practical Tips: Documenting the Decision</a:t>
            </a:r>
          </a:p>
        </p:txBody>
      </p:sp>
      <p:sp>
        <p:nvSpPr>
          <p:cNvPr id="3" name="Content Placeholder 2">
            <a:extLst>
              <a:ext uri="{FF2B5EF4-FFF2-40B4-BE49-F238E27FC236}">
                <a16:creationId xmlns:a16="http://schemas.microsoft.com/office/drawing/2014/main" id="{585B849F-2264-3CA5-6F28-D522E84A8E33}"/>
              </a:ext>
            </a:extLst>
          </p:cNvPr>
          <p:cNvSpPr>
            <a:spLocks noGrp="1"/>
          </p:cNvSpPr>
          <p:nvPr>
            <p:ph idx="1"/>
          </p:nvPr>
        </p:nvSpPr>
        <p:spPr>
          <a:xfrm>
            <a:off x="838200" y="1444487"/>
            <a:ext cx="10515600" cy="4732476"/>
          </a:xfrm>
        </p:spPr>
        <p:txBody>
          <a:bodyPr>
            <a:normAutofit/>
          </a:bodyPr>
          <a:lstStyle/>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Address all appeal grounds</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Address all arguments raised in appeal, response, and any cross-appeal</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Review all relevant policy definitions and procedures</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Review sanctioning rubrics used by hearing panel </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Show your work: Explain what decision you reach for each basis and why</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Consult with TIXCO regarding any procedural questions or issues</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Let TIXCO know if you have legal questions so that these can be brought to OGC</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marL="514350" indent="-514350">
              <a:spcBef>
                <a:spcPts val="0"/>
              </a:spcBef>
              <a:buAutoNum type="arabicPeriod" startAt="6"/>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8082812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0631EB-FFF3-9B0F-F69B-B67EF7B51DA3}"/>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3D1E3A53-3195-F1E3-0B46-29872FFEB8FB}"/>
              </a:ext>
            </a:extLst>
          </p:cNvPr>
          <p:cNvGrpSpPr/>
          <p:nvPr/>
        </p:nvGrpSpPr>
        <p:grpSpPr>
          <a:xfrm>
            <a:off x="6160747" y="1866555"/>
            <a:ext cx="4956499" cy="677083"/>
            <a:chOff x="0" y="0"/>
            <a:chExt cx="1958123" cy="267490"/>
          </a:xfrm>
        </p:grpSpPr>
        <p:sp>
          <p:nvSpPr>
            <p:cNvPr id="3" name="Freeform 3">
              <a:extLst>
                <a:ext uri="{FF2B5EF4-FFF2-40B4-BE49-F238E27FC236}">
                  <a16:creationId xmlns:a16="http://schemas.microsoft.com/office/drawing/2014/main" id="{34B3C997-B225-3E24-BAF6-4631FF2B2FB9}"/>
                </a:ext>
              </a:extLst>
            </p:cNvPr>
            <p:cNvSpPr/>
            <p:nvPr/>
          </p:nvSpPr>
          <p:spPr>
            <a:xfrm>
              <a:off x="0" y="0"/>
              <a:ext cx="1958123" cy="267490"/>
            </a:xfrm>
            <a:custGeom>
              <a:avLst/>
              <a:gdLst/>
              <a:ahLst/>
              <a:cxnLst/>
              <a:rect l="l" t="t" r="r" b="b"/>
              <a:pathLst>
                <a:path w="1958123" h="267490">
                  <a:moveTo>
                    <a:pt x="53107" y="0"/>
                  </a:moveTo>
                  <a:lnTo>
                    <a:pt x="1905016" y="0"/>
                  </a:lnTo>
                  <a:cubicBezTo>
                    <a:pt x="1919101" y="0"/>
                    <a:pt x="1932609" y="5595"/>
                    <a:pt x="1942568" y="15555"/>
                  </a:cubicBezTo>
                  <a:cubicBezTo>
                    <a:pt x="1952528" y="25514"/>
                    <a:pt x="1958123" y="39022"/>
                    <a:pt x="1958123" y="53107"/>
                  </a:cubicBezTo>
                  <a:lnTo>
                    <a:pt x="1958123" y="214382"/>
                  </a:lnTo>
                  <a:cubicBezTo>
                    <a:pt x="1958123" y="228467"/>
                    <a:pt x="1952528" y="241975"/>
                    <a:pt x="1942568" y="251935"/>
                  </a:cubicBezTo>
                  <a:cubicBezTo>
                    <a:pt x="1932609" y="261894"/>
                    <a:pt x="1919101" y="267490"/>
                    <a:pt x="1905016" y="267490"/>
                  </a:cubicBezTo>
                  <a:lnTo>
                    <a:pt x="53107" y="267490"/>
                  </a:lnTo>
                  <a:cubicBezTo>
                    <a:pt x="39022" y="267490"/>
                    <a:pt x="25514" y="261894"/>
                    <a:pt x="15555" y="251935"/>
                  </a:cubicBezTo>
                  <a:cubicBezTo>
                    <a:pt x="5595" y="241975"/>
                    <a:pt x="0" y="228467"/>
                    <a:pt x="0" y="214382"/>
                  </a:cubicBezTo>
                  <a:lnTo>
                    <a:pt x="0" y="53107"/>
                  </a:lnTo>
                  <a:cubicBezTo>
                    <a:pt x="0" y="39022"/>
                    <a:pt x="5595" y="25514"/>
                    <a:pt x="15555" y="15555"/>
                  </a:cubicBezTo>
                  <a:cubicBezTo>
                    <a:pt x="25514" y="5595"/>
                    <a:pt x="39022" y="0"/>
                    <a:pt x="53107" y="0"/>
                  </a:cubicBezTo>
                  <a:close/>
                </a:path>
              </a:pathLst>
            </a:custGeom>
            <a:solidFill>
              <a:srgbClr val="D5F8D5"/>
            </a:solidFill>
          </p:spPr>
          <p:txBody>
            <a:bodyPr/>
            <a:lstStyle/>
            <a:p>
              <a:endParaRPr lang="en-US" sz="1200"/>
            </a:p>
          </p:txBody>
        </p:sp>
        <p:sp>
          <p:nvSpPr>
            <p:cNvPr id="4" name="TextBox 4">
              <a:extLst>
                <a:ext uri="{FF2B5EF4-FFF2-40B4-BE49-F238E27FC236}">
                  <a16:creationId xmlns:a16="http://schemas.microsoft.com/office/drawing/2014/main" id="{FBF49AE1-0127-4BFF-5F56-CA27C236E940}"/>
                </a:ext>
              </a:extLst>
            </p:cNvPr>
            <p:cNvSpPr txBox="1"/>
            <p:nvPr/>
          </p:nvSpPr>
          <p:spPr>
            <a:xfrm>
              <a:off x="0" y="-47625"/>
              <a:ext cx="1958123" cy="315115"/>
            </a:xfrm>
            <a:prstGeom prst="rect">
              <a:avLst/>
            </a:prstGeom>
          </p:spPr>
          <p:txBody>
            <a:bodyPr lIns="33867" tIns="33867" rIns="33867" bIns="33867" rtlCol="0" anchor="ctr"/>
            <a:lstStyle/>
            <a:p>
              <a:pPr algn="ctr">
                <a:lnSpc>
                  <a:spcPts val="1469"/>
                </a:lnSpc>
              </a:pPr>
              <a:endParaRPr sz="1200"/>
            </a:p>
          </p:txBody>
        </p:sp>
      </p:grpSp>
      <p:sp>
        <p:nvSpPr>
          <p:cNvPr id="5" name="Freeform 5">
            <a:extLst>
              <a:ext uri="{FF2B5EF4-FFF2-40B4-BE49-F238E27FC236}">
                <a16:creationId xmlns:a16="http://schemas.microsoft.com/office/drawing/2014/main" id="{EE460778-5102-5062-22EA-418D64475646}"/>
              </a:ext>
            </a:extLst>
          </p:cNvPr>
          <p:cNvSpPr/>
          <p:nvPr/>
        </p:nvSpPr>
        <p:spPr>
          <a:xfrm>
            <a:off x="3610235" y="-1510283"/>
            <a:ext cx="9477939" cy="9477939"/>
          </a:xfrm>
          <a:custGeom>
            <a:avLst/>
            <a:gdLst/>
            <a:ahLst/>
            <a:cxnLst/>
            <a:rect l="l" t="t" r="r" b="b"/>
            <a:pathLst>
              <a:path w="14216908" h="14216908">
                <a:moveTo>
                  <a:pt x="0" y="0"/>
                </a:moveTo>
                <a:lnTo>
                  <a:pt x="14216908" y="0"/>
                </a:lnTo>
                <a:lnTo>
                  <a:pt x="14216908" y="14216908"/>
                </a:lnTo>
                <a:lnTo>
                  <a:pt x="0" y="14216908"/>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sz="1200"/>
          </a:p>
        </p:txBody>
      </p:sp>
      <p:grpSp>
        <p:nvGrpSpPr>
          <p:cNvPr id="6" name="Group 6">
            <a:extLst>
              <a:ext uri="{FF2B5EF4-FFF2-40B4-BE49-F238E27FC236}">
                <a16:creationId xmlns:a16="http://schemas.microsoft.com/office/drawing/2014/main" id="{5C926436-EF72-E49D-8EFC-DFDC130994D0}"/>
              </a:ext>
            </a:extLst>
          </p:cNvPr>
          <p:cNvGrpSpPr/>
          <p:nvPr/>
        </p:nvGrpSpPr>
        <p:grpSpPr>
          <a:xfrm>
            <a:off x="5316473" y="882061"/>
            <a:ext cx="6065465" cy="5093879"/>
            <a:chOff x="0" y="0"/>
            <a:chExt cx="2252210" cy="276025"/>
          </a:xfrm>
        </p:grpSpPr>
        <p:sp>
          <p:nvSpPr>
            <p:cNvPr id="7" name="Freeform 7">
              <a:extLst>
                <a:ext uri="{FF2B5EF4-FFF2-40B4-BE49-F238E27FC236}">
                  <a16:creationId xmlns:a16="http://schemas.microsoft.com/office/drawing/2014/main" id="{78C48A4A-1E43-A1DF-0E07-34619954F85F}"/>
                </a:ext>
              </a:extLst>
            </p:cNvPr>
            <p:cNvSpPr/>
            <p:nvPr/>
          </p:nvSpPr>
          <p:spPr>
            <a:xfrm>
              <a:off x="0" y="0"/>
              <a:ext cx="2252210" cy="276025"/>
            </a:xfrm>
            <a:custGeom>
              <a:avLst/>
              <a:gdLst/>
              <a:ahLst/>
              <a:cxnLst/>
              <a:rect l="l" t="t" r="r" b="b"/>
              <a:pathLst>
                <a:path w="2252210" h="276025">
                  <a:moveTo>
                    <a:pt x="46173" y="0"/>
                  </a:moveTo>
                  <a:lnTo>
                    <a:pt x="2206038" y="0"/>
                  </a:lnTo>
                  <a:cubicBezTo>
                    <a:pt x="2218283" y="0"/>
                    <a:pt x="2230028" y="4865"/>
                    <a:pt x="2238687" y="13524"/>
                  </a:cubicBezTo>
                  <a:cubicBezTo>
                    <a:pt x="2247346" y="22183"/>
                    <a:pt x="2252210" y="33927"/>
                    <a:pt x="2252210" y="46173"/>
                  </a:cubicBezTo>
                  <a:lnTo>
                    <a:pt x="2252210" y="229852"/>
                  </a:lnTo>
                  <a:cubicBezTo>
                    <a:pt x="2252210" y="255353"/>
                    <a:pt x="2231538" y="276025"/>
                    <a:pt x="2206038" y="276025"/>
                  </a:cubicBezTo>
                  <a:lnTo>
                    <a:pt x="46173" y="276025"/>
                  </a:lnTo>
                  <a:cubicBezTo>
                    <a:pt x="20672" y="276025"/>
                    <a:pt x="0" y="255353"/>
                    <a:pt x="0" y="229852"/>
                  </a:cubicBezTo>
                  <a:lnTo>
                    <a:pt x="0" y="46173"/>
                  </a:lnTo>
                  <a:cubicBezTo>
                    <a:pt x="0" y="33927"/>
                    <a:pt x="4865" y="22183"/>
                    <a:pt x="13524" y="13524"/>
                  </a:cubicBezTo>
                  <a:cubicBezTo>
                    <a:pt x="22183" y="4865"/>
                    <a:pt x="33927" y="0"/>
                    <a:pt x="46173" y="0"/>
                  </a:cubicBezTo>
                  <a:close/>
                </a:path>
              </a:pathLst>
            </a:custGeom>
            <a:solidFill>
              <a:srgbClr val="FFFFFF"/>
            </a:solidFill>
            <a:ln w="95250" cap="rnd">
              <a:solidFill>
                <a:srgbClr val="890519"/>
              </a:solidFill>
              <a:prstDash val="solid"/>
              <a:round/>
            </a:ln>
          </p:spPr>
          <p:txBody>
            <a:bodyPr/>
            <a:lstStyle/>
            <a:p>
              <a:endParaRPr lang="en-US" sz="1200"/>
            </a:p>
          </p:txBody>
        </p:sp>
        <p:sp>
          <p:nvSpPr>
            <p:cNvPr id="8" name="TextBox 8">
              <a:extLst>
                <a:ext uri="{FF2B5EF4-FFF2-40B4-BE49-F238E27FC236}">
                  <a16:creationId xmlns:a16="http://schemas.microsoft.com/office/drawing/2014/main" id="{779828E9-881D-207C-59F5-298C341C2A77}"/>
                </a:ext>
              </a:extLst>
            </p:cNvPr>
            <p:cNvSpPr txBox="1"/>
            <p:nvPr/>
          </p:nvSpPr>
          <p:spPr>
            <a:xfrm>
              <a:off x="0" y="-47625"/>
              <a:ext cx="2252210" cy="323650"/>
            </a:xfrm>
            <a:prstGeom prst="rect">
              <a:avLst/>
            </a:prstGeom>
          </p:spPr>
          <p:txBody>
            <a:bodyPr lIns="33867" tIns="33867" rIns="33867" bIns="33867" rtlCol="0" anchor="ctr"/>
            <a:lstStyle/>
            <a:p>
              <a:pPr algn="ctr">
                <a:lnSpc>
                  <a:spcPts val="1469"/>
                </a:lnSpc>
              </a:pPr>
              <a:endParaRPr sz="1200"/>
            </a:p>
          </p:txBody>
        </p:sp>
      </p:grpSp>
      <p:sp>
        <p:nvSpPr>
          <p:cNvPr id="21" name="TextBox 21">
            <a:extLst>
              <a:ext uri="{FF2B5EF4-FFF2-40B4-BE49-F238E27FC236}">
                <a16:creationId xmlns:a16="http://schemas.microsoft.com/office/drawing/2014/main" id="{DDD9E858-FB22-6A49-EAFC-C7FF3005B515}"/>
              </a:ext>
            </a:extLst>
          </p:cNvPr>
          <p:cNvSpPr txBox="1"/>
          <p:nvPr/>
        </p:nvSpPr>
        <p:spPr>
          <a:xfrm>
            <a:off x="5551228" y="4775525"/>
            <a:ext cx="2980694" cy="307777"/>
          </a:xfrm>
          <a:prstGeom prst="rect">
            <a:avLst/>
          </a:prstGeom>
        </p:spPr>
        <p:txBody>
          <a:bodyPr lIns="0" tIns="0" rIns="0" bIns="0" rtlCol="0" anchor="t">
            <a:spAutoFit/>
          </a:bodyPr>
          <a:lstStyle/>
          <a:p>
            <a:pPr>
              <a:lnSpc>
                <a:spcPts val="2379"/>
              </a:lnSpc>
            </a:pPr>
            <a:endParaRPr lang="en-US" sz="2309" spc="115" dirty="0">
              <a:solidFill>
                <a:srgbClr val="000000"/>
              </a:solidFill>
              <a:latin typeface="TT Norms"/>
            </a:endParaRPr>
          </a:p>
        </p:txBody>
      </p:sp>
      <p:sp>
        <p:nvSpPr>
          <p:cNvPr id="25" name="TextBox 25">
            <a:extLst>
              <a:ext uri="{FF2B5EF4-FFF2-40B4-BE49-F238E27FC236}">
                <a16:creationId xmlns:a16="http://schemas.microsoft.com/office/drawing/2014/main" id="{EF39ECFF-0B97-75F4-5C38-0A05F9B9B41E}"/>
              </a:ext>
            </a:extLst>
          </p:cNvPr>
          <p:cNvSpPr txBox="1"/>
          <p:nvPr/>
        </p:nvSpPr>
        <p:spPr>
          <a:xfrm>
            <a:off x="402677" y="3228687"/>
            <a:ext cx="3688471" cy="1147365"/>
          </a:xfrm>
          <a:prstGeom prst="rect">
            <a:avLst/>
          </a:prstGeom>
        </p:spPr>
        <p:txBody>
          <a:bodyPr lIns="0" tIns="0" rIns="0" bIns="0" rtlCol="0" anchor="t">
            <a:spAutoFit/>
          </a:bodyPr>
          <a:lstStyle/>
          <a:p>
            <a:pPr algn="ctr">
              <a:lnSpc>
                <a:spcPts val="4440"/>
              </a:lnSpc>
            </a:pPr>
            <a:r>
              <a:rPr lang="en-US" sz="4723" spc="236" dirty="0">
                <a:solidFill>
                  <a:srgbClr val="19191E"/>
                </a:solidFill>
              </a:rPr>
              <a:t>Appeal Letter Example</a:t>
            </a:r>
          </a:p>
        </p:txBody>
      </p:sp>
      <p:sp>
        <p:nvSpPr>
          <p:cNvPr id="27" name="TextBox 26">
            <a:extLst>
              <a:ext uri="{FF2B5EF4-FFF2-40B4-BE49-F238E27FC236}">
                <a16:creationId xmlns:a16="http://schemas.microsoft.com/office/drawing/2014/main" id="{58642D7C-469D-5CA3-1412-7B7189C2F448}"/>
              </a:ext>
            </a:extLst>
          </p:cNvPr>
          <p:cNvSpPr txBox="1"/>
          <p:nvPr/>
        </p:nvSpPr>
        <p:spPr>
          <a:xfrm>
            <a:off x="5870955" y="1246520"/>
            <a:ext cx="4956500" cy="2144498"/>
          </a:xfrm>
          <a:prstGeom prst="rect">
            <a:avLst/>
          </a:prstGeom>
          <a:noFill/>
        </p:spPr>
        <p:txBody>
          <a:bodyPr wrap="square">
            <a:spAutoFit/>
          </a:bodyPr>
          <a:lstStyle/>
          <a:p>
            <a:r>
              <a:rPr lang="en-US" sz="2667" dirty="0">
                <a:latin typeface="Calibri  "/>
                <a:cs typeface="Poppins" panose="020B0502040204020203" pitchFamily="2" charset="0"/>
              </a:rPr>
              <a:t>Review of appeal letter setting forth the procedural history of a Title IX investigation, the substance of the appeal filed, and the appeal decision.</a:t>
            </a:r>
          </a:p>
        </p:txBody>
      </p:sp>
    </p:spTree>
    <p:extLst>
      <p:ext uri="{BB962C8B-B14F-4D97-AF65-F5344CB8AC3E}">
        <p14:creationId xmlns:p14="http://schemas.microsoft.com/office/powerpoint/2010/main" val="15432352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3F3F3"/>
        </a:solidFill>
        <a:effectLst/>
      </p:bgPr>
    </p:bg>
    <p:spTree>
      <p:nvGrpSpPr>
        <p:cNvPr id="1" name="">
          <a:extLst>
            <a:ext uri="{FF2B5EF4-FFF2-40B4-BE49-F238E27FC236}">
              <a16:creationId xmlns:a16="http://schemas.microsoft.com/office/drawing/2014/main" id="{054A34F3-81AD-AE3E-483F-09FF95664628}"/>
            </a:ext>
          </a:extLst>
        </p:cNvPr>
        <p:cNvGrpSpPr/>
        <p:nvPr/>
      </p:nvGrpSpPr>
      <p:grpSpPr>
        <a:xfrm>
          <a:off x="0" y="0"/>
          <a:ext cx="0" cy="0"/>
          <a:chOff x="0" y="0"/>
          <a:chExt cx="0" cy="0"/>
        </a:xfrm>
      </p:grpSpPr>
      <p:sp>
        <p:nvSpPr>
          <p:cNvPr id="2" name="TextBox 2">
            <a:extLst>
              <a:ext uri="{FF2B5EF4-FFF2-40B4-BE49-F238E27FC236}">
                <a16:creationId xmlns:a16="http://schemas.microsoft.com/office/drawing/2014/main" id="{46FED028-2B0E-3E31-E615-1EE83032D9DB}"/>
              </a:ext>
            </a:extLst>
          </p:cNvPr>
          <p:cNvSpPr txBox="1"/>
          <p:nvPr/>
        </p:nvSpPr>
        <p:spPr>
          <a:xfrm>
            <a:off x="3148524" y="1383988"/>
            <a:ext cx="5894954" cy="886525"/>
          </a:xfrm>
          <a:prstGeom prst="rect">
            <a:avLst/>
          </a:prstGeom>
        </p:spPr>
        <p:txBody>
          <a:bodyPr lIns="0" tIns="0" rIns="0" bIns="0" rtlCol="0" anchor="t">
            <a:spAutoFit/>
          </a:bodyPr>
          <a:lstStyle/>
          <a:p>
            <a:pPr algn="ctr" defTabSz="609630">
              <a:lnSpc>
                <a:spcPts val="6591"/>
              </a:lnSpc>
            </a:pPr>
            <a:r>
              <a:rPr lang="en-US" sz="7012" spc="-350">
                <a:solidFill>
                  <a:srgbClr val="333333"/>
                </a:solidFill>
                <a:latin typeface="Poppins Medium"/>
              </a:rPr>
              <a:t>Thank you!</a:t>
            </a:r>
          </a:p>
        </p:txBody>
      </p:sp>
      <p:sp>
        <p:nvSpPr>
          <p:cNvPr id="3" name="Freeform 3">
            <a:extLst>
              <a:ext uri="{FF2B5EF4-FFF2-40B4-BE49-F238E27FC236}">
                <a16:creationId xmlns:a16="http://schemas.microsoft.com/office/drawing/2014/main" id="{275D1DA8-06D6-24BB-9EE9-372B5CA69605}"/>
              </a:ext>
            </a:extLst>
          </p:cNvPr>
          <p:cNvSpPr/>
          <p:nvPr/>
        </p:nvSpPr>
        <p:spPr>
          <a:xfrm>
            <a:off x="4614813" y="2924074"/>
            <a:ext cx="2962375" cy="2962375"/>
          </a:xfrm>
          <a:custGeom>
            <a:avLst/>
            <a:gdLst/>
            <a:ahLst/>
            <a:cxnLst/>
            <a:rect l="l" t="t" r="r" b="b"/>
            <a:pathLst>
              <a:path w="4443562" h="4443562">
                <a:moveTo>
                  <a:pt x="0" y="0"/>
                </a:moveTo>
                <a:lnTo>
                  <a:pt x="4443562" y="0"/>
                </a:lnTo>
                <a:lnTo>
                  <a:pt x="4443562" y="4443561"/>
                </a:lnTo>
                <a:lnTo>
                  <a:pt x="0" y="4443561"/>
                </a:lnTo>
                <a:lnTo>
                  <a:pt x="0" y="0"/>
                </a:lnTo>
                <a:close/>
              </a:path>
            </a:pathLst>
          </a:custGeom>
          <a:blipFill>
            <a:blip r:embed="rId2"/>
            <a:stretch>
              <a:fillRect/>
            </a:stretch>
          </a:blipFill>
        </p:spPr>
        <p:txBody>
          <a:bodyPr/>
          <a:lstStyle/>
          <a:p>
            <a:pPr defTabSz="609630"/>
            <a:endParaRPr lang="en-US" sz="1200">
              <a:solidFill>
                <a:prstClr val="black"/>
              </a:solidFill>
              <a:latin typeface="Calibri"/>
            </a:endParaRPr>
          </a:p>
        </p:txBody>
      </p:sp>
    </p:spTree>
    <p:extLst>
      <p:ext uri="{BB962C8B-B14F-4D97-AF65-F5344CB8AC3E}">
        <p14:creationId xmlns:p14="http://schemas.microsoft.com/office/powerpoint/2010/main" val="2540966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7" name="Freeform: Shape 16">
            <a:extLst>
              <a:ext uri="{FF2B5EF4-FFF2-40B4-BE49-F238E27FC236}">
                <a16:creationId xmlns:a16="http://schemas.microsoft.com/office/drawing/2014/main" id="{66B332A4-D438-4773-A77F-5ED49A448D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DF9AD32D-FF05-44F4-BD4D-9CEE89B71E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AC6566C-A73D-0219-D0EB-EB7ACE995D1D}"/>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b="1" dirty="0">
                <a:solidFill>
                  <a:schemeClr val="bg1">
                    <a:lumMod val="95000"/>
                    <a:lumOff val="5000"/>
                  </a:schemeClr>
                </a:solidFill>
                <a:latin typeface="+mn-lt"/>
              </a:rPr>
              <a:t>Part 1</a:t>
            </a:r>
            <a:br>
              <a:rPr lang="en-US" b="1" dirty="0">
                <a:solidFill>
                  <a:schemeClr val="bg1">
                    <a:lumMod val="95000"/>
                    <a:lumOff val="5000"/>
                  </a:schemeClr>
                </a:solidFill>
                <a:latin typeface="+mn-lt"/>
              </a:rPr>
            </a:br>
            <a:br>
              <a:rPr lang="en-US" b="1" dirty="0">
                <a:solidFill>
                  <a:schemeClr val="bg1">
                    <a:lumMod val="95000"/>
                    <a:lumOff val="5000"/>
                  </a:schemeClr>
                </a:solidFill>
                <a:latin typeface="+mn-lt"/>
              </a:rPr>
            </a:br>
            <a:r>
              <a:rPr lang="en-US" b="1" dirty="0">
                <a:solidFill>
                  <a:schemeClr val="bg1">
                    <a:lumMod val="95000"/>
                    <a:lumOff val="5000"/>
                  </a:schemeClr>
                </a:solidFill>
                <a:latin typeface="+mn-lt"/>
              </a:rPr>
              <a:t>TIX Hearing Overview </a:t>
            </a:r>
          </a:p>
        </p:txBody>
      </p:sp>
    </p:spTree>
    <p:extLst>
      <p:ext uri="{BB962C8B-B14F-4D97-AF65-F5344CB8AC3E}">
        <p14:creationId xmlns:p14="http://schemas.microsoft.com/office/powerpoint/2010/main" val="422664120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FC558A-F68E-1CA4-BCC0-A6D9CE51BB2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4395E-CE6B-BA3A-C116-23AF75DA044F}"/>
              </a:ext>
            </a:extLst>
          </p:cNvPr>
          <p:cNvSpPr>
            <a:spLocks noGrp="1"/>
          </p:cNvSpPr>
          <p:nvPr>
            <p:ph idx="1"/>
          </p:nvPr>
        </p:nvSpPr>
        <p:spPr>
          <a:xfrm>
            <a:off x="838200" y="1444487"/>
            <a:ext cx="10515600" cy="4732476"/>
          </a:xfrm>
        </p:spPr>
        <p:txBody>
          <a:bodyPr/>
          <a:lstStyle/>
          <a:p>
            <a:pPr marL="457200" lvl="1" indent="0">
              <a:spcBef>
                <a:spcPts val="0"/>
              </a:spcBef>
              <a:buNone/>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graphicFrame>
        <p:nvGraphicFramePr>
          <p:cNvPr id="5" name="Diagram 4">
            <a:extLst>
              <a:ext uri="{FF2B5EF4-FFF2-40B4-BE49-F238E27FC236}">
                <a16:creationId xmlns:a16="http://schemas.microsoft.com/office/drawing/2014/main" id="{6595AA47-D656-1B6A-79E3-A278B3957745}"/>
              </a:ext>
            </a:extLst>
          </p:cNvPr>
          <p:cNvGraphicFramePr/>
          <p:nvPr>
            <p:extLst>
              <p:ext uri="{D42A27DB-BD31-4B8C-83A1-F6EECF244321}">
                <p14:modId xmlns:p14="http://schemas.microsoft.com/office/powerpoint/2010/main" val="834322029"/>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530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a:extLst>
            <a:ext uri="{FF2B5EF4-FFF2-40B4-BE49-F238E27FC236}">
              <a16:creationId xmlns:a16="http://schemas.microsoft.com/office/drawing/2014/main" id="{C1AF6E68-FD8B-469D-2893-5CE96D3C4E2C}"/>
            </a:ext>
          </a:extLst>
        </p:cNvPr>
        <p:cNvGrpSpPr/>
        <p:nvPr/>
      </p:nvGrpSpPr>
      <p:grpSpPr>
        <a:xfrm>
          <a:off x="0" y="0"/>
          <a:ext cx="0" cy="0"/>
          <a:chOff x="0" y="0"/>
          <a:chExt cx="0" cy="0"/>
        </a:xfrm>
      </p:grpSpPr>
      <p:sp>
        <p:nvSpPr>
          <p:cNvPr id="17" name="Freeform: Shape 16">
            <a:extLst>
              <a:ext uri="{FF2B5EF4-FFF2-40B4-BE49-F238E27FC236}">
                <a16:creationId xmlns:a16="http://schemas.microsoft.com/office/drawing/2014/main" id="{0FF3C33E-BE43-B5DB-C035-A85C245B3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3768" y="0"/>
            <a:ext cx="8284464" cy="6858000"/>
          </a:xfrm>
          <a:custGeom>
            <a:avLst/>
            <a:gdLst>
              <a:gd name="connsiteX0" fmla="*/ 1818109 w 8284464"/>
              <a:gd name="connsiteY0" fmla="*/ 0 h 6858000"/>
              <a:gd name="connsiteX1" fmla="*/ 6466355 w 8284464"/>
              <a:gd name="connsiteY1" fmla="*/ 0 h 6858000"/>
              <a:gd name="connsiteX2" fmla="*/ 6620596 w 8284464"/>
              <a:gd name="connsiteY2" fmla="*/ 109683 h 6858000"/>
              <a:gd name="connsiteX3" fmla="*/ 8284464 w 8284464"/>
              <a:gd name="connsiteY3" fmla="*/ 3429000 h 6858000"/>
              <a:gd name="connsiteX4" fmla="*/ 6620596 w 8284464"/>
              <a:gd name="connsiteY4" fmla="*/ 6748318 h 6858000"/>
              <a:gd name="connsiteX5" fmla="*/ 6466355 w 8284464"/>
              <a:gd name="connsiteY5" fmla="*/ 6858000 h 6858000"/>
              <a:gd name="connsiteX6" fmla="*/ 1818109 w 8284464"/>
              <a:gd name="connsiteY6" fmla="*/ 6858000 h 6858000"/>
              <a:gd name="connsiteX7" fmla="*/ 1663869 w 8284464"/>
              <a:gd name="connsiteY7" fmla="*/ 6748318 h 6858000"/>
              <a:gd name="connsiteX8" fmla="*/ 0 w 8284464"/>
              <a:gd name="connsiteY8" fmla="*/ 3429000 h 6858000"/>
              <a:gd name="connsiteX9" fmla="*/ 1663869 w 8284464"/>
              <a:gd name="connsiteY9" fmla="*/ 1096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284464" h="6858000">
                <a:moveTo>
                  <a:pt x="1818109" y="0"/>
                </a:moveTo>
                <a:lnTo>
                  <a:pt x="6466355" y="0"/>
                </a:lnTo>
                <a:lnTo>
                  <a:pt x="6620596" y="109683"/>
                </a:lnTo>
                <a:cubicBezTo>
                  <a:pt x="7630666" y="865069"/>
                  <a:pt x="8284464" y="2070683"/>
                  <a:pt x="8284464" y="3429000"/>
                </a:cubicBezTo>
                <a:cubicBezTo>
                  <a:pt x="8284464" y="4787317"/>
                  <a:pt x="7630666" y="5992931"/>
                  <a:pt x="6620596" y="6748318"/>
                </a:cubicBezTo>
                <a:lnTo>
                  <a:pt x="6466355" y="6858000"/>
                </a:lnTo>
                <a:lnTo>
                  <a:pt x="1818109" y="6858000"/>
                </a:lnTo>
                <a:lnTo>
                  <a:pt x="1663869" y="6748318"/>
                </a:lnTo>
                <a:cubicBezTo>
                  <a:pt x="653798" y="5992931"/>
                  <a:pt x="0" y="4787317"/>
                  <a:pt x="0" y="3429000"/>
                </a:cubicBezTo>
                <a:cubicBezTo>
                  <a:pt x="0" y="2070683"/>
                  <a:pt x="653798" y="865069"/>
                  <a:pt x="1663869" y="109683"/>
                </a:cubicBez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FB23E495-0914-B504-64CB-CDEF471F0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8360" y="0"/>
            <a:ext cx="7955280" cy="6858000"/>
          </a:xfrm>
          <a:custGeom>
            <a:avLst/>
            <a:gdLst>
              <a:gd name="connsiteX0" fmla="*/ 1962423 w 7955280"/>
              <a:gd name="connsiteY0" fmla="*/ 0 h 6858000"/>
              <a:gd name="connsiteX1" fmla="*/ 5992858 w 7955280"/>
              <a:gd name="connsiteY1" fmla="*/ 0 h 6858000"/>
              <a:gd name="connsiteX2" fmla="*/ 6040191 w 7955280"/>
              <a:gd name="connsiteY2" fmla="*/ 27216 h 6858000"/>
              <a:gd name="connsiteX3" fmla="*/ 7955280 w 7955280"/>
              <a:gd name="connsiteY3" fmla="*/ 3429000 h 6858000"/>
              <a:gd name="connsiteX4" fmla="*/ 6040191 w 7955280"/>
              <a:gd name="connsiteY4" fmla="*/ 6830784 h 6858000"/>
              <a:gd name="connsiteX5" fmla="*/ 5992858 w 7955280"/>
              <a:gd name="connsiteY5" fmla="*/ 6858000 h 6858000"/>
              <a:gd name="connsiteX6" fmla="*/ 1962423 w 7955280"/>
              <a:gd name="connsiteY6" fmla="*/ 6858000 h 6858000"/>
              <a:gd name="connsiteX7" fmla="*/ 1915089 w 7955280"/>
              <a:gd name="connsiteY7" fmla="*/ 6830784 h 6858000"/>
              <a:gd name="connsiteX8" fmla="*/ 0 w 7955280"/>
              <a:gd name="connsiteY8" fmla="*/ 3429000 h 6858000"/>
              <a:gd name="connsiteX9" fmla="*/ 1915089 w 7955280"/>
              <a:gd name="connsiteY9" fmla="*/ 2721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955280" h="6858000">
                <a:moveTo>
                  <a:pt x="1962423" y="0"/>
                </a:moveTo>
                <a:lnTo>
                  <a:pt x="5992858" y="0"/>
                </a:lnTo>
                <a:lnTo>
                  <a:pt x="6040191" y="27216"/>
                </a:lnTo>
                <a:cubicBezTo>
                  <a:pt x="7188332" y="724844"/>
                  <a:pt x="7955280" y="1987357"/>
                  <a:pt x="7955280" y="3429000"/>
                </a:cubicBezTo>
                <a:cubicBezTo>
                  <a:pt x="7955280" y="4870644"/>
                  <a:pt x="7188332" y="6133157"/>
                  <a:pt x="6040191" y="6830784"/>
                </a:cubicBezTo>
                <a:lnTo>
                  <a:pt x="5992858" y="6858000"/>
                </a:lnTo>
                <a:lnTo>
                  <a:pt x="1962423" y="6858000"/>
                </a:lnTo>
                <a:lnTo>
                  <a:pt x="1915089" y="6830784"/>
                </a:lnTo>
                <a:cubicBezTo>
                  <a:pt x="766948" y="6133157"/>
                  <a:pt x="0" y="4870644"/>
                  <a:pt x="0" y="3429000"/>
                </a:cubicBezTo>
                <a:cubicBezTo>
                  <a:pt x="0" y="1987357"/>
                  <a:pt x="766948" y="724844"/>
                  <a:pt x="1915089" y="2721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683AEA6-8954-722D-B662-A52AF92D1A5C}"/>
              </a:ext>
            </a:extLst>
          </p:cNvPr>
          <p:cNvSpPr>
            <a:spLocks noGrp="1"/>
          </p:cNvSpPr>
          <p:nvPr>
            <p:ph type="ctrTitle"/>
          </p:nvPr>
        </p:nvSpPr>
        <p:spPr>
          <a:xfrm>
            <a:off x="2555631" y="1441938"/>
            <a:ext cx="7080738" cy="3974124"/>
          </a:xfrm>
        </p:spPr>
        <p:txBody>
          <a:bodyPr vert="horz" lIns="91440" tIns="45720" rIns="91440" bIns="45720" rtlCol="0" anchor="ctr">
            <a:normAutofit/>
          </a:bodyPr>
          <a:lstStyle/>
          <a:p>
            <a:r>
              <a:rPr lang="en-US" b="1" dirty="0">
                <a:solidFill>
                  <a:schemeClr val="bg1">
                    <a:lumMod val="95000"/>
                    <a:lumOff val="5000"/>
                  </a:schemeClr>
                </a:solidFill>
                <a:latin typeface="+mn-lt"/>
              </a:rPr>
              <a:t>Part 2</a:t>
            </a:r>
            <a:br>
              <a:rPr lang="en-US" b="1" dirty="0">
                <a:solidFill>
                  <a:schemeClr val="bg1">
                    <a:lumMod val="95000"/>
                    <a:lumOff val="5000"/>
                  </a:schemeClr>
                </a:solidFill>
                <a:latin typeface="+mn-lt"/>
              </a:rPr>
            </a:br>
            <a:br>
              <a:rPr lang="en-US" b="1" dirty="0">
                <a:solidFill>
                  <a:schemeClr val="bg1">
                    <a:lumMod val="95000"/>
                    <a:lumOff val="5000"/>
                  </a:schemeClr>
                </a:solidFill>
                <a:latin typeface="+mn-lt"/>
              </a:rPr>
            </a:br>
            <a:r>
              <a:rPr lang="en-US" b="1" dirty="0">
                <a:solidFill>
                  <a:schemeClr val="bg1">
                    <a:lumMod val="95000"/>
                    <a:lumOff val="5000"/>
                  </a:schemeClr>
                </a:solidFill>
                <a:latin typeface="+mn-lt"/>
              </a:rPr>
              <a:t>The Appeal Officer Role </a:t>
            </a:r>
          </a:p>
        </p:txBody>
      </p:sp>
    </p:spTree>
    <p:extLst>
      <p:ext uri="{BB962C8B-B14F-4D97-AF65-F5344CB8AC3E}">
        <p14:creationId xmlns:p14="http://schemas.microsoft.com/office/powerpoint/2010/main" val="382546983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2240D-B88D-CACE-9BA7-F544AB6EAA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B040C8-05BA-F318-04C3-9A2D4273ACB5}"/>
              </a:ext>
            </a:extLst>
          </p:cNvPr>
          <p:cNvSpPr>
            <a:spLocks noGrp="1"/>
          </p:cNvSpPr>
          <p:nvPr>
            <p:ph type="title"/>
          </p:nvPr>
        </p:nvSpPr>
        <p:spPr>
          <a:xfrm>
            <a:off x="838200" y="365126"/>
            <a:ext cx="10515600" cy="787814"/>
          </a:xfrm>
        </p:spPr>
        <p:txBody>
          <a:bodyPr/>
          <a:lstStyle/>
          <a:p>
            <a:pPr algn="ctr"/>
            <a:r>
              <a:rPr lang="en-US" dirty="0">
                <a:latin typeface="+mn-lt"/>
              </a:rPr>
              <a:t>What Appeal Officers Can Do</a:t>
            </a:r>
          </a:p>
        </p:txBody>
      </p:sp>
      <p:sp>
        <p:nvSpPr>
          <p:cNvPr id="3" name="Content Placeholder 2">
            <a:extLst>
              <a:ext uri="{FF2B5EF4-FFF2-40B4-BE49-F238E27FC236}">
                <a16:creationId xmlns:a16="http://schemas.microsoft.com/office/drawing/2014/main" id="{36121932-10AE-2772-CDFD-F3F00E4321E8}"/>
              </a:ext>
            </a:extLst>
          </p:cNvPr>
          <p:cNvSpPr>
            <a:spLocks noGrp="1"/>
          </p:cNvSpPr>
          <p:nvPr>
            <p:ph idx="1"/>
          </p:nvPr>
        </p:nvSpPr>
        <p:spPr>
          <a:xfrm>
            <a:off x="838200" y="1444487"/>
            <a:ext cx="10515600" cy="4732476"/>
          </a:xfrm>
        </p:spPr>
        <p:txBody>
          <a:bodyPr/>
          <a:lstStyle/>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Affirm the original decision and sanctions if any</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Modify the original decision and sanctions if any</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Remand the matter back to the investigator (where the appeal is granted based on new evidence)</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3146315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4A8DE9-6B65-95F9-2B03-2AB6A84A88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0A91E7-D01C-7833-869B-242B9EBF4396}"/>
              </a:ext>
            </a:extLst>
          </p:cNvPr>
          <p:cNvSpPr>
            <a:spLocks noGrp="1"/>
          </p:cNvSpPr>
          <p:nvPr>
            <p:ph type="title"/>
          </p:nvPr>
        </p:nvSpPr>
        <p:spPr>
          <a:xfrm>
            <a:off x="838200" y="365126"/>
            <a:ext cx="10515600" cy="787814"/>
          </a:xfrm>
        </p:spPr>
        <p:txBody>
          <a:bodyPr/>
          <a:lstStyle/>
          <a:p>
            <a:pPr algn="ctr"/>
            <a:r>
              <a:rPr lang="en-US" dirty="0">
                <a:latin typeface="+mn-lt"/>
              </a:rPr>
              <a:t>What Appeal Officers Cannot Do</a:t>
            </a:r>
          </a:p>
        </p:txBody>
      </p:sp>
      <p:sp>
        <p:nvSpPr>
          <p:cNvPr id="3" name="Content Placeholder 2">
            <a:extLst>
              <a:ext uri="{FF2B5EF4-FFF2-40B4-BE49-F238E27FC236}">
                <a16:creationId xmlns:a16="http://schemas.microsoft.com/office/drawing/2014/main" id="{3F335B7F-3355-3533-22FC-B5E2328A536E}"/>
              </a:ext>
            </a:extLst>
          </p:cNvPr>
          <p:cNvSpPr>
            <a:spLocks noGrp="1"/>
          </p:cNvSpPr>
          <p:nvPr>
            <p:ph idx="1"/>
          </p:nvPr>
        </p:nvSpPr>
        <p:spPr>
          <a:xfrm>
            <a:off x="838200" y="1444487"/>
            <a:ext cx="10515600" cy="4732476"/>
          </a:xfrm>
        </p:spPr>
        <p:txBody>
          <a:bodyPr/>
          <a:lstStyle/>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Reinvestigate</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Re-adjudicate</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Grant an appeal outside the scope of the four bases</a:t>
            </a: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Give a party the opportunity to second-guess the hearing </a:t>
            </a:r>
            <a:r>
              <a:rPr lang="en-US" sz="3000">
                <a:latin typeface="Calibri" panose="020F0502020204030204" pitchFamily="34" charset="0"/>
                <a:ea typeface="MS Mincho" panose="02020609040205080304" pitchFamily="49" charset="-128"/>
                <a:cs typeface="Times New Roman" panose="02020603050405020304" pitchFamily="18" charset="0"/>
              </a:rPr>
              <a:t>panel’s decision</a:t>
            </a: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Talk to the investigators, decision-makers, Title IX Coordinator</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7443514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7BDC81-852D-50A2-5BD6-69903D98CE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909B45-6E66-A631-1FE7-B771A8C66267}"/>
              </a:ext>
            </a:extLst>
          </p:cNvPr>
          <p:cNvSpPr>
            <a:spLocks noGrp="1"/>
          </p:cNvSpPr>
          <p:nvPr>
            <p:ph type="title"/>
          </p:nvPr>
        </p:nvSpPr>
        <p:spPr>
          <a:xfrm>
            <a:off x="838200" y="365126"/>
            <a:ext cx="10515600" cy="787814"/>
          </a:xfrm>
        </p:spPr>
        <p:txBody>
          <a:bodyPr/>
          <a:lstStyle/>
          <a:p>
            <a:pPr algn="ctr"/>
            <a:r>
              <a:rPr lang="en-US" dirty="0">
                <a:latin typeface="+mn-lt"/>
              </a:rPr>
              <a:t>Stay Within the Scope of the Appeal</a:t>
            </a:r>
          </a:p>
        </p:txBody>
      </p:sp>
      <p:sp>
        <p:nvSpPr>
          <p:cNvPr id="3" name="Content Placeholder 2">
            <a:extLst>
              <a:ext uri="{FF2B5EF4-FFF2-40B4-BE49-F238E27FC236}">
                <a16:creationId xmlns:a16="http://schemas.microsoft.com/office/drawing/2014/main" id="{24F76815-D9A8-780E-EA2F-0397113D92FB}"/>
              </a:ext>
            </a:extLst>
          </p:cNvPr>
          <p:cNvSpPr>
            <a:spLocks noGrp="1"/>
          </p:cNvSpPr>
          <p:nvPr>
            <p:ph idx="1"/>
          </p:nvPr>
        </p:nvSpPr>
        <p:spPr>
          <a:xfrm>
            <a:off x="838200" y="1444487"/>
            <a:ext cx="10515600" cy="4732476"/>
          </a:xfrm>
        </p:spPr>
        <p:txBody>
          <a:bodyPr/>
          <a:lstStyle/>
          <a:p>
            <a:pPr>
              <a:spcBef>
                <a:spcPts val="0"/>
              </a:spcBef>
            </a:pPr>
            <a:r>
              <a:rPr lang="en-US" sz="3000" dirty="0">
                <a:latin typeface="Calibri" panose="020F0502020204030204" pitchFamily="34" charset="0"/>
                <a:ea typeface="MS Mincho" panose="02020609040205080304" pitchFamily="49" charset="-128"/>
                <a:cs typeface="Times New Roman" panose="02020603050405020304" pitchFamily="18" charset="0"/>
              </a:rPr>
              <a:t>The appeals process can </a:t>
            </a:r>
            <a:r>
              <a:rPr lang="en-US" sz="3000" b="1" dirty="0">
                <a:latin typeface="Calibri" panose="020F0502020204030204" pitchFamily="34" charset="0"/>
                <a:ea typeface="MS Mincho" panose="02020609040205080304" pitchFamily="49" charset="-128"/>
                <a:cs typeface="Times New Roman" panose="02020603050405020304" pitchFamily="18" charset="0"/>
              </a:rPr>
              <a:t>catch errors </a:t>
            </a:r>
            <a:r>
              <a:rPr lang="en-US" sz="3000" dirty="0">
                <a:latin typeface="Calibri" panose="020F0502020204030204" pitchFamily="34" charset="0"/>
                <a:ea typeface="MS Mincho" panose="02020609040205080304" pitchFamily="49" charset="-128"/>
                <a:cs typeface="Times New Roman" panose="02020603050405020304" pitchFamily="18" charset="0"/>
              </a:rPr>
              <a:t>and ensure that the underlying investigation and adjudication process was </a:t>
            </a:r>
            <a:r>
              <a:rPr lang="en-US" sz="3000" b="1" dirty="0">
                <a:latin typeface="Calibri" panose="020F0502020204030204" pitchFamily="34" charset="0"/>
                <a:ea typeface="MS Mincho" panose="02020609040205080304" pitchFamily="49" charset="-128"/>
                <a:cs typeface="Times New Roman" panose="02020603050405020304" pitchFamily="18" charset="0"/>
              </a:rPr>
              <a:t>fair and thorough</a:t>
            </a:r>
          </a:p>
          <a:p>
            <a:pPr>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effectLst/>
              <a:latin typeface="Calibri" panose="020F0502020204030204" pitchFamily="34" charset="0"/>
              <a:ea typeface="MS Mincho" panose="02020609040205080304" pitchFamily="49" charset="-128"/>
              <a:cs typeface="Times New Roman" panose="02020603050405020304" pitchFamily="18" charset="0"/>
            </a:endParaRPr>
          </a:p>
          <a:p>
            <a:pPr lvl="1">
              <a:spcBef>
                <a:spcPts val="0"/>
              </a:spcBef>
            </a:pPr>
            <a:endParaRPr lang="en-US" sz="3000" dirty="0">
              <a:latin typeface="Calibri" panose="020F0502020204030204" pitchFamily="34" charset="0"/>
              <a:ea typeface="MS Mincho" panose="02020609040205080304" pitchFamily="49" charset="-128"/>
              <a:cs typeface="Times New Roman" panose="02020603050405020304" pitchFamily="18" charset="0"/>
            </a:endParaRPr>
          </a:p>
          <a:p>
            <a:pPr>
              <a:spcBef>
                <a:spcPts val="0"/>
              </a:spcBef>
            </a:pPr>
            <a:endParaRPr lang="en-US" dirty="0"/>
          </a:p>
        </p:txBody>
      </p:sp>
    </p:spTree>
    <p:extLst>
      <p:ext uri="{BB962C8B-B14F-4D97-AF65-F5344CB8AC3E}">
        <p14:creationId xmlns:p14="http://schemas.microsoft.com/office/powerpoint/2010/main" val="4049862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95250" cap="rnd">
          <a:solidFill>
            <a:srgbClr val="890519"/>
          </a:solidFill>
          <a:prstDash val="solid"/>
          <a:round/>
        </a:ln>
      </a:spPr>
      <a:bodyPr/>
      <a:lstStyle>
        <a:defPPr algn="l">
          <a:defRPr/>
        </a:defPPr>
      </a:lst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10048</TotalTime>
  <Words>1721</Words>
  <Application>Microsoft Office PowerPoint</Application>
  <PresentationFormat>Widescreen</PresentationFormat>
  <Paragraphs>266</Paragraphs>
  <Slides>38</Slides>
  <Notes>1</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38</vt:i4>
      </vt:variant>
    </vt:vector>
  </HeadingPairs>
  <TitlesOfParts>
    <vt:vector size="51" baseType="lpstr">
      <vt:lpstr>MS Mincho</vt:lpstr>
      <vt:lpstr>Aptos</vt:lpstr>
      <vt:lpstr>Arial</vt:lpstr>
      <vt:lpstr>Calibri</vt:lpstr>
      <vt:lpstr>Calibri  </vt:lpstr>
      <vt:lpstr>Calibri  I</vt:lpstr>
      <vt:lpstr>Calibri Light</vt:lpstr>
      <vt:lpstr>Open Sans Bold</vt:lpstr>
      <vt:lpstr>Poppins Medium</vt:lpstr>
      <vt:lpstr>TT Norms</vt:lpstr>
      <vt:lpstr>TT Norms Bold</vt:lpstr>
      <vt:lpstr>Office Theme</vt:lpstr>
      <vt:lpstr>1_Office Theme</vt:lpstr>
      <vt:lpstr>PowerPoint Presentation</vt:lpstr>
      <vt:lpstr>PowerPoint Presentation</vt:lpstr>
      <vt:lpstr>TIX Review</vt:lpstr>
      <vt:lpstr>Part 1  TIX Hearing Overview </vt:lpstr>
      <vt:lpstr>PowerPoint Presentation</vt:lpstr>
      <vt:lpstr>Part 2  The Appeal Officer Role </vt:lpstr>
      <vt:lpstr>What Appeal Officers Can Do</vt:lpstr>
      <vt:lpstr>What Appeal Officers Cannot Do</vt:lpstr>
      <vt:lpstr>Stay Within the Scope of the Appeal</vt:lpstr>
      <vt:lpstr>Part 3  Appeal Procedures</vt:lpstr>
      <vt:lpstr>After the Hearing</vt:lpstr>
      <vt:lpstr>Submission of Appeal</vt:lpstr>
      <vt:lpstr>Appeal Requirements </vt:lpstr>
      <vt:lpstr>What happens when the appeal is received?</vt:lpstr>
      <vt:lpstr>The Appeal Officer’s Decision is Final</vt:lpstr>
      <vt:lpstr>Part 4  Bases for Appeal</vt:lpstr>
      <vt:lpstr>Bases for Appeal</vt:lpstr>
      <vt:lpstr>Basis 1: Procedural Irregularity</vt:lpstr>
      <vt:lpstr>Basis 2: New Evidence Not Reasonably Available </vt:lpstr>
      <vt:lpstr>Basis 3: Conflict of Interest / Bias</vt:lpstr>
      <vt:lpstr>“Conflict of Interest”</vt:lpstr>
      <vt:lpstr>Not a Conflict of Interest </vt:lpstr>
      <vt:lpstr>PowerPoint Presentation</vt:lpstr>
      <vt:lpstr>PowerPoint Presentation</vt:lpstr>
      <vt:lpstr>“Bias”</vt:lpstr>
      <vt:lpstr>PowerPoint Presentation</vt:lpstr>
      <vt:lpstr>Basis 4: Incommensurate Sanction</vt:lpstr>
      <vt:lpstr>Part 5  Appeal Officer Preparation</vt:lpstr>
      <vt:lpstr>Appeal Officer Options</vt:lpstr>
      <vt:lpstr>Appeal Preparation</vt:lpstr>
      <vt:lpstr>Part 6  Written Appeal Decision</vt:lpstr>
      <vt:lpstr>Appeal Decision Letter</vt:lpstr>
      <vt:lpstr>Appeal Decision Letter Items 1-3</vt:lpstr>
      <vt:lpstr>Appeal Decision Letter Items 4-5</vt:lpstr>
      <vt:lpstr>Appeal Decision Letter Items 6-7</vt:lpstr>
      <vt:lpstr>Practical Tips: Documenting the Decision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Lyles, Adrienne (lylesae)</dc:creator>
  <cp:lastModifiedBy>Miller, Sally (millersy)</cp:lastModifiedBy>
  <cp:revision>8</cp:revision>
  <dcterms:created xsi:type="dcterms:W3CDTF">2023-04-18T13:59:25Z</dcterms:created>
  <dcterms:modified xsi:type="dcterms:W3CDTF">2025-02-11T19:37:31Z</dcterms:modified>
</cp:coreProperties>
</file>