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749" r:id="rId2"/>
  </p:sldMasterIdLst>
  <p:notesMasterIdLst>
    <p:notesMasterId r:id="rId60"/>
  </p:notesMasterIdLst>
  <p:handoutMasterIdLst>
    <p:handoutMasterId r:id="rId61"/>
  </p:handoutMasterIdLst>
  <p:sldIdLst>
    <p:sldId id="834" r:id="rId3"/>
    <p:sldId id="424" r:id="rId4"/>
    <p:sldId id="553" r:id="rId5"/>
    <p:sldId id="389" r:id="rId6"/>
    <p:sldId id="800" r:id="rId7"/>
    <p:sldId id="855" r:id="rId8"/>
    <p:sldId id="857" r:id="rId9"/>
    <p:sldId id="854" r:id="rId10"/>
    <p:sldId id="730" r:id="rId11"/>
    <p:sldId id="837" r:id="rId12"/>
    <p:sldId id="838" r:id="rId13"/>
    <p:sldId id="839" r:id="rId14"/>
    <p:sldId id="840" r:id="rId15"/>
    <p:sldId id="841" r:id="rId16"/>
    <p:sldId id="842" r:id="rId17"/>
    <p:sldId id="843" r:id="rId18"/>
    <p:sldId id="844" r:id="rId19"/>
    <p:sldId id="847" r:id="rId20"/>
    <p:sldId id="848" r:id="rId21"/>
    <p:sldId id="845" r:id="rId22"/>
    <p:sldId id="846" r:id="rId23"/>
    <p:sldId id="849" r:id="rId24"/>
    <p:sldId id="858" r:id="rId25"/>
    <p:sldId id="859" r:id="rId26"/>
    <p:sldId id="862" r:id="rId27"/>
    <p:sldId id="860" r:id="rId28"/>
    <p:sldId id="861" r:id="rId29"/>
    <p:sldId id="742" r:id="rId30"/>
    <p:sldId id="743" r:id="rId31"/>
    <p:sldId id="745" r:id="rId32"/>
    <p:sldId id="746" r:id="rId33"/>
    <p:sldId id="766" r:id="rId34"/>
    <p:sldId id="748" r:id="rId35"/>
    <p:sldId id="825" r:id="rId36"/>
    <p:sldId id="750" r:id="rId37"/>
    <p:sldId id="863" r:id="rId38"/>
    <p:sldId id="751" r:id="rId39"/>
    <p:sldId id="752" r:id="rId40"/>
    <p:sldId id="754" r:id="rId41"/>
    <p:sldId id="753" r:id="rId42"/>
    <p:sldId id="864" r:id="rId43"/>
    <p:sldId id="865" r:id="rId44"/>
    <p:sldId id="866" r:id="rId45"/>
    <p:sldId id="867" r:id="rId46"/>
    <p:sldId id="868" r:id="rId47"/>
    <p:sldId id="869" r:id="rId48"/>
    <p:sldId id="870" r:id="rId49"/>
    <p:sldId id="871" r:id="rId50"/>
    <p:sldId id="872" r:id="rId51"/>
    <p:sldId id="815" r:id="rId52"/>
    <p:sldId id="873" r:id="rId53"/>
    <p:sldId id="874" r:id="rId54"/>
    <p:sldId id="875" r:id="rId55"/>
    <p:sldId id="828" r:id="rId56"/>
    <p:sldId id="826" r:id="rId57"/>
    <p:sldId id="827" r:id="rId58"/>
    <p:sldId id="829" r:id="rId59"/>
  </p:sldIdLst>
  <p:sldSz cx="12192000" cy="6858000"/>
  <p:notesSz cx="7315200" cy="9601200"/>
  <p:embeddedFontLst>
    <p:embeddedFont>
      <p:font typeface="Arial Black" panose="020B0A04020102020204" pitchFamily="34" charset="0"/>
      <p:bold r:id="rId62"/>
    </p:embeddedFont>
    <p:embeddedFont>
      <p:font typeface="Calibri" panose="020F0502020204030204" pitchFamily="34"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Lst>
  <p:defaultTextStyle>
    <a:defPPr>
      <a:defRPr lang="en-US"/>
    </a:defPPr>
    <a:lvl1pPr marL="0" algn="l" defTabSz="725714" rtl="0" eaLnBrk="1" latinLnBrk="0" hangingPunct="1">
      <a:defRPr sz="2857" kern="1200">
        <a:solidFill>
          <a:schemeClr val="tx1"/>
        </a:solidFill>
        <a:latin typeface="+mn-lt"/>
        <a:ea typeface="+mn-ea"/>
        <a:cs typeface="+mn-cs"/>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A49"/>
    <a:srgbClr val="00355F"/>
    <a:srgbClr val="588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8" autoAdjust="0"/>
    <p:restoredTop sz="79716" autoAdjust="0"/>
  </p:normalViewPr>
  <p:slideViewPr>
    <p:cSldViewPr snapToGrid="0" snapToObjects="1">
      <p:cViewPr varScale="1">
        <p:scale>
          <a:sx n="66" d="100"/>
          <a:sy n="66" d="100"/>
        </p:scale>
        <p:origin x="754"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238" cy="479425"/>
          </a:xfrm>
          <a:prstGeom prst="rect">
            <a:avLst/>
          </a:prstGeom>
        </p:spPr>
        <p:txBody>
          <a:bodyPr vert="horz" lIns="91430" tIns="45716" rIns="91430" bIns="45716" rtlCol="0"/>
          <a:lstStyle>
            <a:lvl1pPr algn="l">
              <a:defRPr sz="1300"/>
            </a:lvl1pPr>
          </a:lstStyle>
          <a:p>
            <a:endParaRPr lang="en-US" dirty="0"/>
          </a:p>
        </p:txBody>
      </p:sp>
      <p:sp>
        <p:nvSpPr>
          <p:cNvPr id="3" name="Date Placeholder 2"/>
          <p:cNvSpPr>
            <a:spLocks noGrp="1"/>
          </p:cNvSpPr>
          <p:nvPr>
            <p:ph type="dt" sz="quarter" idx="1"/>
          </p:nvPr>
        </p:nvSpPr>
        <p:spPr>
          <a:xfrm>
            <a:off x="4143375" y="2"/>
            <a:ext cx="3170238" cy="479425"/>
          </a:xfrm>
          <a:prstGeom prst="rect">
            <a:avLst/>
          </a:prstGeom>
        </p:spPr>
        <p:txBody>
          <a:bodyPr vert="horz" lIns="91430" tIns="45716" rIns="91430" bIns="45716" rtlCol="0"/>
          <a:lstStyle>
            <a:lvl1pPr algn="r">
              <a:defRPr sz="1300"/>
            </a:lvl1pPr>
          </a:lstStyle>
          <a:p>
            <a:fld id="{E2690A97-E64B-4767-9B88-7E96EF190152}" type="datetime1">
              <a:rPr lang="en-US" smtClean="0"/>
              <a:t>3/28/2023</a:t>
            </a:fld>
            <a:endParaRPr lang="en-US" dirty="0"/>
          </a:p>
        </p:txBody>
      </p:sp>
      <p:sp>
        <p:nvSpPr>
          <p:cNvPr id="4" name="Footer Placeholder 3"/>
          <p:cNvSpPr>
            <a:spLocks noGrp="1"/>
          </p:cNvSpPr>
          <p:nvPr>
            <p:ph type="ftr" sz="quarter" idx="2"/>
          </p:nvPr>
        </p:nvSpPr>
        <p:spPr>
          <a:xfrm>
            <a:off x="1" y="9120190"/>
            <a:ext cx="3170238" cy="479425"/>
          </a:xfrm>
          <a:prstGeom prst="rect">
            <a:avLst/>
          </a:prstGeom>
        </p:spPr>
        <p:txBody>
          <a:bodyPr vert="horz" lIns="91430" tIns="45716" rIns="91430" bIns="45716" rtlCol="0" anchor="b"/>
          <a:lstStyle>
            <a:lvl1pPr algn="l">
              <a:defRPr sz="1300"/>
            </a:lvl1pPr>
          </a:lstStyle>
          <a:p>
            <a:r>
              <a:rPr lang="en-US"/>
              <a:t>Bricker &amp; Eckler (c) 2022</a:t>
            </a:r>
            <a:endParaRPr lang="en-US" dirty="0"/>
          </a:p>
        </p:txBody>
      </p:sp>
      <p:sp>
        <p:nvSpPr>
          <p:cNvPr id="5" name="Slide Number Placeholder 4"/>
          <p:cNvSpPr>
            <a:spLocks noGrp="1"/>
          </p:cNvSpPr>
          <p:nvPr>
            <p:ph type="sldNum" sz="quarter" idx="3"/>
          </p:nvPr>
        </p:nvSpPr>
        <p:spPr>
          <a:xfrm>
            <a:off x="4143375" y="9120190"/>
            <a:ext cx="3170238" cy="479425"/>
          </a:xfrm>
          <a:prstGeom prst="rect">
            <a:avLst/>
          </a:prstGeom>
        </p:spPr>
        <p:txBody>
          <a:bodyPr vert="horz" lIns="91430" tIns="45716" rIns="91430" bIns="45716" rtlCol="0" anchor="b"/>
          <a:lstStyle>
            <a:lvl1pPr algn="r">
              <a:defRPr sz="1300"/>
            </a:lvl1pPr>
          </a:lstStyle>
          <a:p>
            <a:fld id="{0C017B62-7343-4C3E-8C37-F0890D223687}" type="slidenum">
              <a:rPr lang="en-US" smtClean="0"/>
              <a:t>‹#›</a:t>
            </a:fld>
            <a:endParaRPr lang="en-US" dirty="0"/>
          </a:p>
        </p:txBody>
      </p:sp>
    </p:spTree>
    <p:extLst>
      <p:ext uri="{BB962C8B-B14F-4D97-AF65-F5344CB8AC3E}">
        <p14:creationId xmlns:p14="http://schemas.microsoft.com/office/powerpoint/2010/main" val="8248089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52" tIns="48326" rIns="96652" bIns="48326" rtlCol="0"/>
          <a:lstStyle>
            <a:lvl1pPr algn="l">
              <a:defRPr sz="1400">
                <a:latin typeface="Open Sans"/>
              </a:defRPr>
            </a:lvl1pPr>
          </a:lstStyle>
          <a:p>
            <a:endParaRPr lang="en-US" dirty="0"/>
          </a:p>
        </p:txBody>
      </p:sp>
      <p:sp>
        <p:nvSpPr>
          <p:cNvPr id="3" name="Date Placeholder 2"/>
          <p:cNvSpPr>
            <a:spLocks noGrp="1"/>
          </p:cNvSpPr>
          <p:nvPr>
            <p:ph type="dt" idx="1"/>
          </p:nvPr>
        </p:nvSpPr>
        <p:spPr>
          <a:xfrm>
            <a:off x="4143588" y="1"/>
            <a:ext cx="3169920" cy="481727"/>
          </a:xfrm>
          <a:prstGeom prst="rect">
            <a:avLst/>
          </a:prstGeom>
        </p:spPr>
        <p:txBody>
          <a:bodyPr vert="horz" lIns="96652" tIns="48326" rIns="96652" bIns="48326" rtlCol="0"/>
          <a:lstStyle>
            <a:lvl1pPr algn="r">
              <a:defRPr sz="1400">
                <a:latin typeface="Open Sans"/>
              </a:defRPr>
            </a:lvl1pPr>
          </a:lstStyle>
          <a:p>
            <a:fld id="{BE8D2ED0-AA8E-4DCA-9710-984CF0901DF1}" type="datetime1">
              <a:rPr lang="en-US" smtClean="0"/>
              <a:t>3/28/2023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6" rIns="96652" bIns="48326"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52" tIns="48326" rIns="96652" bIns="483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52" tIns="48326" rIns="96652" bIns="48326" rtlCol="0" anchor="b"/>
          <a:lstStyle>
            <a:lvl1pPr algn="l">
              <a:defRPr sz="1400">
                <a:latin typeface="Open Sans"/>
              </a:defRPr>
            </a:lvl1pPr>
          </a:lstStyle>
          <a:p>
            <a:r>
              <a:rPr lang="en-US"/>
              <a:t>Bricker &amp; Eckler (c) 2022</a:t>
            </a:r>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52" tIns="48326" rIns="96652" bIns="48326" rtlCol="0" anchor="b"/>
          <a:lstStyle>
            <a:lvl1pPr algn="r">
              <a:defRPr sz="1400">
                <a:latin typeface="Open Sans"/>
              </a:defRPr>
            </a:lvl1pPr>
          </a:lstStyle>
          <a:p>
            <a:fld id="{2B19949A-3FD3-C64E-BC1E-CB650CAFAEB8}" type="slidenum">
              <a:rPr lang="en-US" smtClean="0"/>
              <a:pPr/>
              <a:t>‹#›</a:t>
            </a:fld>
            <a:endParaRPr lang="en-US" dirty="0"/>
          </a:p>
        </p:txBody>
      </p:sp>
    </p:spTree>
    <p:extLst>
      <p:ext uri="{BB962C8B-B14F-4D97-AF65-F5344CB8AC3E}">
        <p14:creationId xmlns:p14="http://schemas.microsoft.com/office/powerpoint/2010/main" val="116142214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Open Sans"/>
        <a:ea typeface="+mn-ea"/>
        <a:cs typeface="+mn-cs"/>
      </a:defRPr>
    </a:lvl1pPr>
    <a:lvl2pPr marL="457200" algn="l" defTabSz="914400" rtl="0" eaLnBrk="1" latinLnBrk="0" hangingPunct="1">
      <a:defRPr sz="1200" kern="1200">
        <a:solidFill>
          <a:schemeClr val="tx1"/>
        </a:solidFill>
        <a:latin typeface="Open Sans"/>
        <a:ea typeface="+mn-ea"/>
        <a:cs typeface="+mn-cs"/>
      </a:defRPr>
    </a:lvl2pPr>
    <a:lvl3pPr marL="914400" algn="l" defTabSz="914400" rtl="0" eaLnBrk="1" latinLnBrk="0" hangingPunct="1">
      <a:defRPr sz="1200" kern="1200">
        <a:solidFill>
          <a:schemeClr val="tx1"/>
        </a:solidFill>
        <a:latin typeface="Open Sans"/>
        <a:ea typeface="+mn-ea"/>
        <a:cs typeface="+mn-cs"/>
      </a:defRPr>
    </a:lvl3pPr>
    <a:lvl4pPr marL="1371600" algn="l" defTabSz="914400" rtl="0" eaLnBrk="1" latinLnBrk="0" hangingPunct="1">
      <a:defRPr sz="1200" kern="1200">
        <a:solidFill>
          <a:schemeClr val="tx1"/>
        </a:solidFill>
        <a:latin typeface="Open Sans"/>
        <a:ea typeface="+mn-ea"/>
        <a:cs typeface="+mn-cs"/>
      </a:defRPr>
    </a:lvl4pPr>
    <a:lvl5pPr marL="1828800" algn="l" defTabSz="914400" rtl="0" eaLnBrk="1" latinLnBrk="0" hangingPunct="1">
      <a:defRPr sz="1200" kern="1200">
        <a:solidFill>
          <a:schemeClr val="tx1"/>
        </a:solidFill>
        <a:latin typeface="Open San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B19949A-3FD3-C64E-BC1E-CB650CAFAEB8}" type="slidenum">
              <a:rPr kumimoji="0" lang="en-US" sz="13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0</a:t>
            </a:fld>
            <a:endParaRPr kumimoji="0" lang="en-US" sz="13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171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9</a:t>
            </a:fld>
            <a:endParaRPr lang="en-US" dirty="0"/>
          </a:p>
        </p:txBody>
      </p:sp>
    </p:spTree>
    <p:extLst>
      <p:ext uri="{BB962C8B-B14F-4D97-AF65-F5344CB8AC3E}">
        <p14:creationId xmlns:p14="http://schemas.microsoft.com/office/powerpoint/2010/main" val="962003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Policy p. 18 [pull</a:t>
            </a:r>
            <a:r>
              <a:rPr lang="en-US" baseline="0" dirty="0"/>
              <a:t> up Policy and talk about why it’s important to have a copy of any applicable policy handy during hearing]</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10</a:t>
            </a:fld>
            <a:endParaRPr lang="en-US" dirty="0"/>
          </a:p>
        </p:txBody>
      </p:sp>
    </p:spTree>
    <p:extLst>
      <p:ext uri="{BB962C8B-B14F-4D97-AF65-F5344CB8AC3E}">
        <p14:creationId xmlns:p14="http://schemas.microsoft.com/office/powerpoint/2010/main" val="124317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11</a:t>
            </a:fld>
            <a:endParaRPr lang="en-US" dirty="0"/>
          </a:p>
        </p:txBody>
      </p:sp>
    </p:spTree>
    <p:extLst>
      <p:ext uri="{BB962C8B-B14F-4D97-AF65-F5344CB8AC3E}">
        <p14:creationId xmlns:p14="http://schemas.microsoft.com/office/powerpoint/2010/main" val="9212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a party does not have an advisor, the University will appoint one – this is usually not handled by the Panel but important to be aware of as the Panel</a:t>
            </a:r>
          </a:p>
          <a:p>
            <a:endParaRPr lang="en-US" dirty="0"/>
          </a:p>
          <a:p>
            <a:r>
              <a:rPr lang="en-US" dirty="0"/>
              <a:t>Pre-knowledge of witnesses helpful,</a:t>
            </a:r>
            <a:r>
              <a:rPr lang="en-US" baseline="0" dirty="0"/>
              <a:t> as noted in the Policy, to notify the witnesses about the hearing (it’s voluntary) AND to make approve the witnesses – cannot be new witnesses not interviewed or who provided a statement in the investigation because would be new evidence</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12</a:t>
            </a:fld>
            <a:endParaRPr lang="en-US" dirty="0"/>
          </a:p>
        </p:txBody>
      </p:sp>
    </p:spTree>
    <p:extLst>
      <p:ext uri="{BB962C8B-B14F-4D97-AF65-F5344CB8AC3E}">
        <p14:creationId xmlns:p14="http://schemas.microsoft.com/office/powerpoint/2010/main" val="279139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hearing script with the attendees</a:t>
            </a:r>
          </a:p>
        </p:txBody>
      </p:sp>
      <p:sp>
        <p:nvSpPr>
          <p:cNvPr id="4" name="Slide Number Placeholder 3"/>
          <p:cNvSpPr>
            <a:spLocks noGrp="1"/>
          </p:cNvSpPr>
          <p:nvPr>
            <p:ph type="sldNum" sz="quarter" idx="10"/>
          </p:nvPr>
        </p:nvSpPr>
        <p:spPr/>
        <p:txBody>
          <a:bodyPr/>
          <a:lstStyle/>
          <a:p>
            <a:fld id="{2B19949A-3FD3-C64E-BC1E-CB650CAFAEB8}" type="slidenum">
              <a:rPr lang="en-US" smtClean="0"/>
              <a:pPr/>
              <a:t>13</a:t>
            </a:fld>
            <a:endParaRPr lang="en-US" dirty="0"/>
          </a:p>
        </p:txBody>
      </p:sp>
    </p:spTree>
    <p:extLst>
      <p:ext uri="{BB962C8B-B14F-4D97-AF65-F5344CB8AC3E}">
        <p14:creationId xmlns:p14="http://schemas.microsoft.com/office/powerpoint/2010/main" val="218505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language in policy about prior</a:t>
            </a:r>
            <a:r>
              <a:rPr lang="en-US" baseline="0" dirty="0"/>
              <a:t> statements and intervening administrative guidance</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14</a:t>
            </a:fld>
            <a:endParaRPr lang="en-US" dirty="0"/>
          </a:p>
        </p:txBody>
      </p:sp>
    </p:spTree>
    <p:extLst>
      <p:ext uri="{BB962C8B-B14F-4D97-AF65-F5344CB8AC3E}">
        <p14:creationId xmlns:p14="http://schemas.microsoft.com/office/powerpoint/2010/main" val="209843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15</a:t>
            </a:fld>
            <a:endParaRPr lang="en-US" dirty="0"/>
          </a:p>
        </p:txBody>
      </p:sp>
    </p:spTree>
    <p:extLst>
      <p:ext uri="{BB962C8B-B14F-4D97-AF65-F5344CB8AC3E}">
        <p14:creationId xmlns:p14="http://schemas.microsoft.com/office/powerpoint/2010/main" val="213492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16</a:t>
            </a:fld>
            <a:endParaRPr lang="en-US" dirty="0"/>
          </a:p>
        </p:txBody>
      </p:sp>
    </p:spTree>
    <p:extLst>
      <p:ext uri="{BB962C8B-B14F-4D97-AF65-F5344CB8AC3E}">
        <p14:creationId xmlns:p14="http://schemas.microsoft.com/office/powerpoint/2010/main" val="293275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17</a:t>
            </a:fld>
            <a:endParaRPr lang="en-US" dirty="0"/>
          </a:p>
        </p:txBody>
      </p:sp>
    </p:spTree>
    <p:extLst>
      <p:ext uri="{BB962C8B-B14F-4D97-AF65-F5344CB8AC3E}">
        <p14:creationId xmlns:p14="http://schemas.microsoft.com/office/powerpoint/2010/main" val="3536422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18</a:t>
            </a:fld>
            <a:endParaRPr lang="en-US" dirty="0"/>
          </a:p>
        </p:txBody>
      </p:sp>
    </p:spTree>
    <p:extLst>
      <p:ext uri="{BB962C8B-B14F-4D97-AF65-F5344CB8AC3E}">
        <p14:creationId xmlns:p14="http://schemas.microsoft.com/office/powerpoint/2010/main" val="200368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1</a:t>
            </a:fld>
            <a:endParaRPr lang="en-US" dirty="0"/>
          </a:p>
        </p:txBody>
      </p:sp>
    </p:spTree>
    <p:extLst>
      <p:ext uri="{BB962C8B-B14F-4D97-AF65-F5344CB8AC3E}">
        <p14:creationId xmlns:p14="http://schemas.microsoft.com/office/powerpoint/2010/main" val="87533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about relevancy – see page 21 of policy</a:t>
            </a:r>
          </a:p>
        </p:txBody>
      </p:sp>
      <p:sp>
        <p:nvSpPr>
          <p:cNvPr id="4" name="Slide Number Placeholder 3"/>
          <p:cNvSpPr>
            <a:spLocks noGrp="1"/>
          </p:cNvSpPr>
          <p:nvPr>
            <p:ph type="sldNum" sz="quarter" idx="10"/>
          </p:nvPr>
        </p:nvSpPr>
        <p:spPr/>
        <p:txBody>
          <a:bodyPr/>
          <a:lstStyle/>
          <a:p>
            <a:fld id="{2B19949A-3FD3-C64E-BC1E-CB650CAFAEB8}" type="slidenum">
              <a:rPr lang="en-US" smtClean="0"/>
              <a:pPr/>
              <a:t>19</a:t>
            </a:fld>
            <a:endParaRPr lang="en-US" dirty="0"/>
          </a:p>
        </p:txBody>
      </p:sp>
    </p:spTree>
    <p:extLst>
      <p:ext uri="{BB962C8B-B14F-4D97-AF65-F5344CB8AC3E}">
        <p14:creationId xmlns:p14="http://schemas.microsoft.com/office/powerpoint/2010/main" val="241542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about relevancy – see page 21 of policy</a:t>
            </a:r>
          </a:p>
        </p:txBody>
      </p:sp>
      <p:sp>
        <p:nvSpPr>
          <p:cNvPr id="4" name="Slide Number Placeholder 3"/>
          <p:cNvSpPr>
            <a:spLocks noGrp="1"/>
          </p:cNvSpPr>
          <p:nvPr>
            <p:ph type="sldNum" sz="quarter" idx="10"/>
          </p:nvPr>
        </p:nvSpPr>
        <p:spPr/>
        <p:txBody>
          <a:bodyPr/>
          <a:lstStyle/>
          <a:p>
            <a:fld id="{2B19949A-3FD3-C64E-BC1E-CB650CAFAEB8}" type="slidenum">
              <a:rPr lang="en-US" smtClean="0"/>
              <a:pPr/>
              <a:t>20</a:t>
            </a:fld>
            <a:endParaRPr lang="en-US" dirty="0"/>
          </a:p>
        </p:txBody>
      </p:sp>
    </p:spTree>
    <p:extLst>
      <p:ext uri="{BB962C8B-B14F-4D97-AF65-F5344CB8AC3E}">
        <p14:creationId xmlns:p14="http://schemas.microsoft.com/office/powerpoint/2010/main" val="191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on the language</a:t>
            </a:r>
            <a:r>
              <a:rPr lang="en-US" baseline="0" dirty="0"/>
              <a:t> regarding answering all questions asked</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21</a:t>
            </a:fld>
            <a:endParaRPr lang="en-US" dirty="0"/>
          </a:p>
        </p:txBody>
      </p:sp>
    </p:spTree>
    <p:extLst>
      <p:ext uri="{BB962C8B-B14F-4D97-AF65-F5344CB8AC3E}">
        <p14:creationId xmlns:p14="http://schemas.microsoft.com/office/powerpoint/2010/main" val="326247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22</a:t>
            </a:fld>
            <a:endParaRPr lang="en-US" dirty="0"/>
          </a:p>
        </p:txBody>
      </p:sp>
    </p:spTree>
    <p:extLst>
      <p:ext uri="{BB962C8B-B14F-4D97-AF65-F5344CB8AC3E}">
        <p14:creationId xmlns:p14="http://schemas.microsoft.com/office/powerpoint/2010/main" val="2012438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20448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958485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54001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836490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27</a:t>
            </a:fld>
            <a:endParaRPr lang="en-US" dirty="0"/>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508640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60156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2</a:t>
            </a:fld>
            <a:endParaRPr lang="en-US" dirty="0"/>
          </a:p>
        </p:txBody>
      </p:sp>
    </p:spTree>
    <p:extLst>
      <p:ext uri="{BB962C8B-B14F-4D97-AF65-F5344CB8AC3E}">
        <p14:creationId xmlns:p14="http://schemas.microsoft.com/office/powerpoint/2010/main" val="4236565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Alcohol consumption (Charlie says neither drank;</a:t>
            </a:r>
            <a:r>
              <a:rPr lang="en-US" sz="1200" baseline="0" dirty="0"/>
              <a:t> Jesse says Charlie had two glasses of wine)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at dinner (Charlie – light; Jesse – having about disagreement about Jesse running for Executive 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on walk after dinner (Charlie – talked about relationship, exams, and Jesse demanding too much time and Jesse feeling like not seeing Charlie; Jesse – exams, Jesse not a good listening and always late, Charlie not paying attention)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Conversation once arrive at dorm (Charlie – they talked for a bit; Jesse – Jesse not in move to talk and said good and attempted to get Charlie to leave, then argument)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Argument details (Charlie wasn’t happy and thought might be time to break up, Jesse tells self-absorbed, Charlie wouldn’t be yelled at; Jesse – Charlie says figures don’t want to talk, why keep dating, time for him to leave)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Contact in car (Charlie – Jesse grabbed his left arm forcefully, said can’t get away, Charlie tried to wrench arm away, Jesse slapped him and he screamed out in surprise; Jesse – leaned over to kiss Charlie on the cheek, Charlie leaned away and missed his cheek and got out of car)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Afterwards (Charlie – did not talk about the night before; Jesse – revisited conversation in car)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Witness- Charlie in a huff around midnight after date – Charlie reported didn’t relay anything about being hit, but said relationship too much; never saw bruises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u="sng"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29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72428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017133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926342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solidFill>
                  <a:prstClr val="black"/>
                </a:solidFill>
              </a:rPr>
              <a:pPr>
                <a:defRPr/>
              </a:pPr>
              <a:t>32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214218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33</a:t>
            </a:fld>
            <a:endParaRPr lang="en-US" dirty="0"/>
          </a:p>
        </p:txBody>
      </p:sp>
    </p:spTree>
    <p:extLst>
      <p:ext uri="{BB962C8B-B14F-4D97-AF65-F5344CB8AC3E}">
        <p14:creationId xmlns:p14="http://schemas.microsoft.com/office/powerpoint/2010/main" val="790666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156695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403205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599890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79324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19971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3</a:t>
            </a:fld>
            <a:endParaRPr lang="en-US" dirty="0"/>
          </a:p>
        </p:txBody>
      </p:sp>
    </p:spTree>
    <p:extLst>
      <p:ext uri="{BB962C8B-B14F-4D97-AF65-F5344CB8AC3E}">
        <p14:creationId xmlns:p14="http://schemas.microsoft.com/office/powerpoint/2010/main" val="2737627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 the unexpected and roll with it</a:t>
            </a:r>
          </a:p>
          <a:p>
            <a:r>
              <a:rPr lang="en-US" dirty="0"/>
              <a:t>Unexpected examples:</a:t>
            </a:r>
          </a:p>
          <a:p>
            <a:pPr lvl="2"/>
            <a:r>
              <a:rPr lang="en-US" dirty="0"/>
              <a:t>Party shows up but says they have to leave in the middle </a:t>
            </a:r>
          </a:p>
          <a:p>
            <a:pPr lvl="2"/>
            <a:r>
              <a:rPr lang="en-US" dirty="0"/>
              <a:t>Respondent “shushes” the hearing officer</a:t>
            </a:r>
          </a:p>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39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353833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77560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007054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770660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126429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604770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0"/>
              </a:spcBef>
              <a:spcAft>
                <a:spcPts val="1800"/>
              </a:spcAft>
              <a:buFont typeface="Arial" panose="020B0604020202020204" pitchFamily="34" charset="0"/>
              <a:buChar char="•"/>
            </a:pPr>
            <a:r>
              <a:rPr lang="en-US" sz="1200" dirty="0"/>
              <a:t>Credibility is determined fact by fact, not witness by witness</a:t>
            </a:r>
          </a:p>
          <a:p>
            <a:pPr marL="914400" indent="-457200">
              <a:spcBef>
                <a:spcPts val="0"/>
              </a:spcBef>
              <a:spcAft>
                <a:spcPts val="1800"/>
              </a:spcAft>
              <a:buFont typeface="Courier New" panose="02070309020205020404" pitchFamily="49" charset="0"/>
              <a:buChar char="o"/>
            </a:pPr>
            <a:r>
              <a:rPr lang="en-US" sz="1200" dirty="0"/>
              <a:t>The most earnest and honest witness may share information that turns out not to be true</a:t>
            </a:r>
          </a:p>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857940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489831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984650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167062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4</a:t>
            </a:fld>
            <a:endParaRPr lang="en-US" dirty="0"/>
          </a:p>
        </p:txBody>
      </p:sp>
    </p:spTree>
    <p:extLst>
      <p:ext uri="{BB962C8B-B14F-4D97-AF65-F5344CB8AC3E}">
        <p14:creationId xmlns:p14="http://schemas.microsoft.com/office/powerpoint/2010/main" val="3540453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49</a:t>
            </a:fld>
            <a:endParaRPr lang="en-US" dirty="0"/>
          </a:p>
        </p:txBody>
      </p:sp>
    </p:spTree>
    <p:extLst>
      <p:ext uri="{BB962C8B-B14F-4D97-AF65-F5344CB8AC3E}">
        <p14:creationId xmlns:p14="http://schemas.microsoft.com/office/powerpoint/2010/main" val="1364182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44017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3708776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186784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E8D2ED0-AA8E-4DCA-9710-984CF0901DF1}" type="datetime1">
              <a:rPr lang="en-US" smtClean="0"/>
              <a:t>3/28/2023</a:t>
            </a:fld>
            <a:endParaRPr lang="en-US" dirty="0"/>
          </a:p>
        </p:txBody>
      </p:sp>
      <p:sp>
        <p:nvSpPr>
          <p:cNvPr id="5" name="Footer Placeholder 4"/>
          <p:cNvSpPr>
            <a:spLocks noGrp="1"/>
          </p:cNvSpPr>
          <p:nvPr>
            <p:ph type="ftr" sz="quarter" idx="11"/>
          </p:nvPr>
        </p:nvSpPr>
        <p:spPr/>
        <p:txBody>
          <a:bodyPr/>
          <a:lstStyle/>
          <a:p>
            <a:r>
              <a:rPr lang="en-US"/>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53</a:t>
            </a:fld>
            <a:endParaRPr lang="en-US" dirty="0"/>
          </a:p>
        </p:txBody>
      </p:sp>
    </p:spTree>
    <p:extLst>
      <p:ext uri="{BB962C8B-B14F-4D97-AF65-F5344CB8AC3E}">
        <p14:creationId xmlns:p14="http://schemas.microsoft.com/office/powerpoint/2010/main" val="214833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54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2356408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55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a:t>Bricker &amp; Eckler (c) 2022</a:t>
            </a:r>
            <a:endParaRPr lang="en-US" dirty="0"/>
          </a:p>
        </p:txBody>
      </p:sp>
    </p:spTree>
    <p:extLst>
      <p:ext uri="{BB962C8B-B14F-4D97-AF65-F5344CB8AC3E}">
        <p14:creationId xmlns:p14="http://schemas.microsoft.com/office/powerpoint/2010/main" val="990739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7426">
              <a:defRPr/>
            </a:pPr>
            <a:fld id="{2B19949A-3FD3-C64E-BC1E-CB650CAFAEB8}" type="slidenum">
              <a:rPr lang="en-US" sz="1300">
                <a:solidFill>
                  <a:prstClr val="black"/>
                </a:solidFill>
                <a:latin typeface="Open Sans"/>
              </a:rPr>
              <a:pPr defTabSz="707426">
                <a:defRPr/>
              </a:pPr>
              <a:t>56</a:t>
            </a:fld>
            <a:endParaRPr lang="en-US" sz="1300" dirty="0">
              <a:solidFill>
                <a:prstClr val="black"/>
              </a:solidFill>
              <a:latin typeface="Open Sans"/>
            </a:endParaRPr>
          </a:p>
        </p:txBody>
      </p:sp>
    </p:spTree>
    <p:extLst>
      <p:ext uri="{BB962C8B-B14F-4D97-AF65-F5344CB8AC3E}">
        <p14:creationId xmlns:p14="http://schemas.microsoft.com/office/powerpoint/2010/main" val="211505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5</a:t>
            </a:fld>
            <a:endParaRPr lang="en-US" dirty="0"/>
          </a:p>
        </p:txBody>
      </p:sp>
    </p:spTree>
    <p:extLst>
      <p:ext uri="{BB962C8B-B14F-4D97-AF65-F5344CB8AC3E}">
        <p14:creationId xmlns:p14="http://schemas.microsoft.com/office/powerpoint/2010/main" val="84231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6</a:t>
            </a:fld>
            <a:endParaRPr lang="en-US" dirty="0"/>
          </a:p>
        </p:txBody>
      </p:sp>
    </p:spTree>
    <p:extLst>
      <p:ext uri="{BB962C8B-B14F-4D97-AF65-F5344CB8AC3E}">
        <p14:creationId xmlns:p14="http://schemas.microsoft.com/office/powerpoint/2010/main" val="163588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7</a:t>
            </a:fld>
            <a:endParaRPr lang="en-US" dirty="0"/>
          </a:p>
        </p:txBody>
      </p:sp>
    </p:spTree>
    <p:extLst>
      <p:ext uri="{BB962C8B-B14F-4D97-AF65-F5344CB8AC3E}">
        <p14:creationId xmlns:p14="http://schemas.microsoft.com/office/powerpoint/2010/main" val="97051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8</a:t>
            </a:fld>
            <a:endParaRPr lang="en-US" dirty="0"/>
          </a:p>
        </p:txBody>
      </p:sp>
      <p:sp>
        <p:nvSpPr>
          <p:cNvPr id="5" name="Date Placeholder 4"/>
          <p:cNvSpPr>
            <a:spLocks noGrp="1"/>
          </p:cNvSpPr>
          <p:nvPr>
            <p:ph type="dt" idx="11"/>
          </p:nvPr>
        </p:nvSpPr>
        <p:spPr/>
        <p:txBody>
          <a:bodyPr/>
          <a:lstStyle/>
          <a:p>
            <a:fld id="{C64B7DBC-62F1-4E64-BAD3-51E68690B99B}" type="datetime1">
              <a:rPr lang="en-US" smtClean="0"/>
              <a:t>3/28/2023</a:t>
            </a:fld>
            <a:endParaRPr lang="en-US" dirty="0"/>
          </a:p>
        </p:txBody>
      </p:sp>
      <p:sp>
        <p:nvSpPr>
          <p:cNvPr id="6" name="Footer Placeholder 5"/>
          <p:cNvSpPr>
            <a:spLocks noGrp="1"/>
          </p:cNvSpPr>
          <p:nvPr>
            <p:ph type="ftr" sz="quarter" idx="12"/>
          </p:nvPr>
        </p:nvSpPr>
        <p:spPr/>
        <p:txBody>
          <a:bodyPr/>
          <a:lstStyle/>
          <a:p>
            <a:r>
              <a:rPr lang="sv-SE"/>
              <a:t>Bricker &amp; Eckler (c) 2022</a:t>
            </a:r>
            <a:endParaRPr lang="en-US" dirty="0"/>
          </a:p>
        </p:txBody>
      </p:sp>
    </p:spTree>
    <p:extLst>
      <p:ext uri="{BB962C8B-B14F-4D97-AF65-F5344CB8AC3E}">
        <p14:creationId xmlns:p14="http://schemas.microsoft.com/office/powerpoint/2010/main" val="4055607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cxnSp>
        <p:nvCxnSpPr>
          <p:cNvPr id="12" name="Straight Connector 11"/>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1" name="Straight Connector 10"/>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 option 2">
    <p:spTree>
      <p:nvGrpSpPr>
        <p:cNvPr id="1" name=""/>
        <p:cNvGrpSpPr/>
        <p:nvPr/>
      </p:nvGrpSpPr>
      <p:grpSpPr>
        <a:xfrm>
          <a:off x="0" y="0"/>
          <a:ext cx="0" cy="0"/>
          <a:chOff x="0" y="0"/>
          <a:chExt cx="0" cy="0"/>
        </a:xfrm>
      </p:grpSpPr>
      <p:sp>
        <p:nvSpPr>
          <p:cNvPr id="7" name="Rectangle 6"/>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0" name="Straight Connector 9"/>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r>
              <a:rPr lang="en-US"/>
              <a:t>Click to edit Master title style</a:t>
            </a:r>
            <a:endParaRPr lang="en-US" dirty="0"/>
          </a:p>
        </p:txBody>
      </p:sp>
      <p:sp>
        <p:nvSpPr>
          <p:cNvPr id="11" name="Rectangle 10"/>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3" name="Straight Connector 12"/>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a:t>Click to add text</a:t>
            </a:r>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cxnSp>
        <p:nvCxnSpPr>
          <p:cNvPr id="31" name="Straight Connector 30"/>
          <p:cNvCxnSpPr/>
          <p:nvPr/>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a:t>Click to add text</a:t>
            </a:r>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a:t>Click to add text</a:t>
            </a:r>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a:t>Click to add text</a:t>
            </a:r>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28" name="Straight Connector 27"/>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78360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7" name="Straight Connector 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cxnSp>
        <p:nvCxnSpPr>
          <p:cNvPr id="11" name="Straight Connector 10"/>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cxnSp>
        <p:nvCxnSpPr>
          <p:cNvPr id="6" name="Straight Connector 5"/>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cxnSp>
        <p:nvCxnSpPr>
          <p:cNvPr id="6" name="Straight Connector 5"/>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6" name="Straight Connector 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a:t>Click to edit Master text styles</a:t>
            </a:r>
          </a:p>
        </p:txBody>
      </p:sp>
      <p:cxnSp>
        <p:nvCxnSpPr>
          <p:cNvPr id="7" name="Straight Connector 6"/>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end slide - option 1">
    <p:spTree>
      <p:nvGrpSpPr>
        <p:cNvPr id="1" name=""/>
        <p:cNvGrpSpPr/>
        <p:nvPr/>
      </p:nvGrpSpPr>
      <p:grpSpPr>
        <a:xfrm>
          <a:off x="0" y="0"/>
          <a:ext cx="0" cy="0"/>
          <a:chOff x="0" y="0"/>
          <a:chExt cx="0" cy="0"/>
        </a:xfrm>
      </p:grpSpPr>
      <p:cxnSp>
        <p:nvCxnSpPr>
          <p:cNvPr id="6" name="Straight Connector 5"/>
          <p:cNvCxnSpPr/>
          <p:nvPr/>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cxnSp>
        <p:nvCxnSpPr>
          <p:cNvPr id="5" name="Straight Connector 4"/>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Tree>
    <p:extLst>
      <p:ext uri="{BB962C8B-B14F-4D97-AF65-F5344CB8AC3E}">
        <p14:creationId xmlns:p14="http://schemas.microsoft.com/office/powerpoint/2010/main" val="620475724"/>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 option 2">
    <p:spTree>
      <p:nvGrpSpPr>
        <p:cNvPr id="1" name=""/>
        <p:cNvGrpSpPr/>
        <p:nvPr/>
      </p:nvGrpSpPr>
      <p:grpSpPr>
        <a:xfrm>
          <a:off x="0" y="0"/>
          <a:ext cx="0" cy="0"/>
          <a:chOff x="0" y="0"/>
          <a:chExt cx="0" cy="0"/>
        </a:xfrm>
      </p:grpSpPr>
      <p:sp>
        <p:nvSpPr>
          <p:cNvPr id="7" name="Rectangle 6"/>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0" name="Straight Connector 9"/>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endParaRPr lang="en-US" dirty="0"/>
          </a:p>
        </p:txBody>
      </p: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a:t>Click to add text</a:t>
            </a:r>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a:t>icon or picture</a:t>
            </a:r>
            <a:endParaRPr lang="ru-RU" dirty="0"/>
          </a:p>
        </p:txBody>
      </p:sp>
      <p:cxnSp>
        <p:nvCxnSpPr>
          <p:cNvPr id="31" name="Straight Connector 30"/>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a:t>Click to add text</a:t>
            </a:r>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a:t>Click to add text</a:t>
            </a:r>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a:t>Click to add text</a:t>
            </a:r>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153278360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2 column text">
    <p:spTree>
      <p:nvGrpSpPr>
        <p:cNvPr id="1" name=""/>
        <p:cNvGrpSpPr/>
        <p:nvPr/>
      </p:nvGrpSpPr>
      <p:grpSpPr>
        <a:xfrm>
          <a:off x="0" y="0"/>
          <a:ext cx="0" cy="0"/>
          <a:chOff x="0" y="0"/>
          <a:chExt cx="0" cy="0"/>
        </a:xfrm>
      </p:grpSpPr>
      <p:cxnSp>
        <p:nvCxnSpPr>
          <p:cNvPr id="3" name="Straight Connector 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endParaRPr lang="en-US" dirty="0"/>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endParaRPr lang="en-US" dirty="0"/>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cxnSp>
        <p:nvCxnSpPr>
          <p:cNvPr id="3" name="Straight Connector 2"/>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a:t>Click to edit text</a:t>
            </a:r>
          </a:p>
        </p:txBody>
      </p:sp>
      <p:cxnSp>
        <p:nvCxnSpPr>
          <p:cNvPr id="11" name="Straight Connector 10"/>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4" name="Straight Connector 13"/>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46" name="Straight Connector 4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end slide - option 2">
    <p:spTree>
      <p:nvGrpSpPr>
        <p:cNvPr id="1" name=""/>
        <p:cNvGrpSpPr/>
        <p:nvPr/>
      </p:nvGrpSpPr>
      <p:grpSpPr>
        <a:xfrm>
          <a:off x="0" y="0"/>
          <a:ext cx="0" cy="0"/>
          <a:chOff x="0" y="0"/>
          <a:chExt cx="0" cy="0"/>
        </a:xfrm>
      </p:grpSpPr>
      <p:cxnSp>
        <p:nvCxnSpPr>
          <p:cNvPr id="6" name="Straight Connector 5"/>
          <p:cNvCxnSpPr/>
          <p:nvPr userDrawn="1"/>
        </p:nvCxnSpPr>
        <p:spPr>
          <a:xfrm>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2909" y="2446748"/>
            <a:ext cx="2690635" cy="1932902"/>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spTree>
    <p:extLst>
      <p:ext uri="{BB962C8B-B14F-4D97-AF65-F5344CB8AC3E}">
        <p14:creationId xmlns:p14="http://schemas.microsoft.com/office/powerpoint/2010/main" val="375845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end slide - option 1">
    <p:spTree>
      <p:nvGrpSpPr>
        <p:cNvPr id="1" name=""/>
        <p:cNvGrpSpPr/>
        <p:nvPr/>
      </p:nvGrpSpPr>
      <p:grpSpPr>
        <a:xfrm>
          <a:off x="0" y="0"/>
          <a:ext cx="0" cy="0"/>
          <a:chOff x="0" y="0"/>
          <a:chExt cx="0" cy="0"/>
        </a:xfrm>
      </p:grpSpPr>
      <p:cxnSp>
        <p:nvCxnSpPr>
          <p:cNvPr id="6" name="Straight Connector 5"/>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2019</a:t>
            </a:r>
          </a:p>
        </p:txBody>
      </p:sp>
    </p:spTree>
    <p:extLst>
      <p:ext uri="{BB962C8B-B14F-4D97-AF65-F5344CB8AC3E}">
        <p14:creationId xmlns:p14="http://schemas.microsoft.com/office/powerpoint/2010/main" val="620475724"/>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097915"/>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lumn text - no subtitle">
    <p:spTree>
      <p:nvGrpSpPr>
        <p:cNvPr id="1" name=""/>
        <p:cNvGrpSpPr/>
        <p:nvPr/>
      </p:nvGrpSpPr>
      <p:grpSpPr>
        <a:xfrm>
          <a:off x="0" y="0"/>
          <a:ext cx="0" cy="0"/>
          <a:chOff x="0" y="0"/>
          <a:chExt cx="0" cy="0"/>
        </a:xfrm>
      </p:grpSpPr>
      <p:cxnSp>
        <p:nvCxnSpPr>
          <p:cNvPr id="6" name="Straight Connector 5"/>
          <p:cNvCxnSpPr/>
          <p:nvPr userDrawn="1"/>
        </p:nvCxnSpPr>
        <p:spPr>
          <a:xfrm>
            <a:off x="555457" y="1433513"/>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8"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3" name="Text Placeholder 2"/>
          <p:cNvSpPr>
            <a:spLocks noGrp="1"/>
          </p:cNvSpPr>
          <p:nvPr>
            <p:ph type="body" sz="quarter" idx="10"/>
          </p:nvPr>
        </p:nvSpPr>
        <p:spPr>
          <a:xfrm>
            <a:off x="555625" y="1666876"/>
            <a:ext cx="11122025" cy="4705350"/>
          </a:xfrm>
        </p:spPr>
        <p:txBody>
          <a:bodyPr/>
          <a:lstStyle/>
          <a:p>
            <a:pPr lvl="0"/>
            <a:endParaRPr lang="en-US" dirty="0"/>
          </a:p>
        </p:txBody>
      </p:sp>
      <p:sp>
        <p:nvSpPr>
          <p:cNvPr id="1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33453245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column text no subtitle">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6" y="1450212"/>
            <a:ext cx="11122025" cy="4922015"/>
          </a:xfrm>
        </p:spPr>
        <p:txBody>
          <a:bodyPr/>
          <a:lstStyle>
            <a:lvl1pPr>
              <a:defRPr/>
            </a:lvl1pPr>
          </a:lstStyle>
          <a:p>
            <a:pPr lvl="0"/>
            <a:r>
              <a:rPr lang="en-US"/>
              <a:t>Edit Master text styles</a:t>
            </a:r>
          </a:p>
        </p:txBody>
      </p:sp>
      <p:cxnSp>
        <p:nvCxnSpPr>
          <p:cNvPr id="9" name="Straight Connector 8"/>
          <p:cNvCxnSpPr/>
          <p:nvPr/>
        </p:nvCxnSpPr>
        <p:spPr>
          <a:xfrm>
            <a:off x="555458" y="1354508"/>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376" y="465725"/>
            <a:ext cx="1468275" cy="810173"/>
          </a:xfrm>
          <a:prstGeom prst="rect">
            <a:avLst/>
          </a:prstGeom>
        </p:spPr>
      </p:pic>
      <p:sp>
        <p:nvSpPr>
          <p:cNvPr id="6"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ctr">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pPr algn="l"/>
            <a:r>
              <a:rPr lang="en-US" dirty="0"/>
              <a:t>Bricker &amp; Eckler LLP © 2020</a:t>
            </a:r>
          </a:p>
        </p:txBody>
      </p:sp>
    </p:spTree>
    <p:extLst>
      <p:ext uri="{BB962C8B-B14F-4D97-AF65-F5344CB8AC3E}">
        <p14:creationId xmlns:p14="http://schemas.microsoft.com/office/powerpoint/2010/main" val="1467102402"/>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a:t>Click to edit text</a:t>
            </a:r>
          </a:p>
        </p:txBody>
      </p:sp>
      <p:cxnSp>
        <p:nvCxnSpPr>
          <p:cNvPr id="6" name="Straight Connector 5"/>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3" name="Text Placeholder 2"/>
          <p:cNvSpPr>
            <a:spLocks noGrp="1"/>
          </p:cNvSpPr>
          <p:nvPr>
            <p:ph type="body" sz="quarter" idx="17"/>
          </p:nvPr>
        </p:nvSpPr>
        <p:spPr>
          <a:xfrm>
            <a:off x="555625" y="1967930"/>
            <a:ext cx="11122025" cy="4404296"/>
          </a:xfrm>
        </p:spPr>
        <p:txBody>
          <a:bodyPr/>
          <a:lstStyle>
            <a:lvl1pPr>
              <a:defRPr/>
            </a:lvl1pPr>
          </a:lstStyle>
          <a:p>
            <a:pPr lvl="0"/>
            <a:r>
              <a:rPr lang="en-US" dirty="0"/>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824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2 column text">
    <p:spTree>
      <p:nvGrpSpPr>
        <p:cNvPr id="1" name=""/>
        <p:cNvGrpSpPr/>
        <p:nvPr/>
      </p:nvGrpSpPr>
      <p:grpSpPr>
        <a:xfrm>
          <a:off x="0" y="0"/>
          <a:ext cx="0" cy="0"/>
          <a:chOff x="0" y="0"/>
          <a:chExt cx="0" cy="0"/>
        </a:xfrm>
      </p:grpSpPr>
      <p:sp>
        <p:nvSpPr>
          <p:cNvPr id="9" name="Title 8"/>
          <p:cNvSpPr>
            <a:spLocks noGrp="1"/>
          </p:cNvSpPr>
          <p:nvPr>
            <p:ph type="title"/>
          </p:nvPr>
        </p:nvSpPr>
        <p:spPr>
          <a:xfrm>
            <a:off x="555458" y="536910"/>
            <a:ext cx="109253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Click to edit Master title style</a:t>
            </a:r>
          </a:p>
        </p:txBody>
      </p:sp>
      <p:cxnSp>
        <p:nvCxnSpPr>
          <p:cNvPr id="16" name="Straight Connector 15"/>
          <p:cNvCxnSpPr/>
          <p:nvPr/>
        </p:nvCxnSpPr>
        <p:spPr>
          <a:xfrm>
            <a:off x="508001" y="1447800"/>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l">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2020</a:t>
            </a:r>
          </a:p>
        </p:txBody>
      </p:sp>
      <p:sp>
        <p:nvSpPr>
          <p:cNvPr id="6" name="Slide Number Placeholder 4"/>
          <p:cNvSpPr>
            <a:spLocks noGrp="1"/>
          </p:cNvSpPr>
          <p:nvPr>
            <p:ph type="sldNum" sz="quarter" idx="4"/>
          </p:nvPr>
        </p:nvSpPr>
        <p:spPr>
          <a:xfrm>
            <a:off x="11379200" y="6356352"/>
            <a:ext cx="711200" cy="365125"/>
          </a:xfrm>
          <a:prstGeom prst="rect">
            <a:avLst/>
          </a:prstGeom>
        </p:spPr>
        <p:txBody>
          <a:bodyPr vert="horz" lIns="91440" tIns="45720" rIns="91440" bIns="45720" rtlCol="0" anchor="ctr"/>
          <a:lstStyle>
            <a:lvl1pPr algn="r">
              <a:defRPr sz="975"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fld id="{2268B489-3880-4EF0-AEB8-F6FDF431A241}" type="slidenum">
              <a:rPr lang="en-US" smtClean="0"/>
              <a:pPr/>
              <a:t>‹#›</a:t>
            </a:fld>
            <a:endParaRPr lang="en-US" dirty="0"/>
          </a:p>
        </p:txBody>
      </p:sp>
    </p:spTree>
    <p:extLst>
      <p:ext uri="{BB962C8B-B14F-4D97-AF65-F5344CB8AC3E}">
        <p14:creationId xmlns:p14="http://schemas.microsoft.com/office/powerpoint/2010/main" val="2980404786"/>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8" y="536910"/>
            <a:ext cx="1112219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3" name="Text Placeholder 2"/>
          <p:cNvSpPr>
            <a:spLocks noGrp="1"/>
          </p:cNvSpPr>
          <p:nvPr>
            <p:ph type="body" sz="quarter" idx="17"/>
          </p:nvPr>
        </p:nvSpPr>
        <p:spPr>
          <a:xfrm>
            <a:off x="555626" y="1967930"/>
            <a:ext cx="11122025" cy="4404296"/>
          </a:xfrm>
        </p:spPr>
        <p:txBody>
          <a:bodyPr/>
          <a:lstStyle>
            <a:lvl1pPr>
              <a:defRPr/>
            </a:lvl1pPr>
          </a:lstStyle>
          <a:p>
            <a:pPr lvl="0"/>
            <a:r>
              <a:rPr lang="en-US" dirty="0"/>
              <a:t>Click to edit Master text styles</a:t>
            </a:r>
          </a:p>
        </p:txBody>
      </p:sp>
      <p:cxnSp>
        <p:nvCxnSpPr>
          <p:cNvPr id="9" name="Straight Connector 8"/>
          <p:cNvCxnSpPr/>
          <p:nvPr userDrawn="1"/>
        </p:nvCxnSpPr>
        <p:spPr>
          <a:xfrm>
            <a:off x="555458"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92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a:t>Click to edit text</a:t>
            </a:r>
          </a:p>
        </p:txBody>
      </p:sp>
      <p:cxnSp>
        <p:nvCxnSpPr>
          <p:cNvPr id="6" name="Straight Connector 5"/>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cxnSp>
        <p:nvCxnSpPr>
          <p:cNvPr id="9" name="Straight Connector 8"/>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7" name="Straight Connector 1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a:t>high-res image, chart or graph</a:t>
            </a:r>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a:t>Click to edit Master text styles</a:t>
            </a:r>
          </a:p>
        </p:txBody>
      </p:sp>
      <p:cxnSp>
        <p:nvCxnSpPr>
          <p:cNvPr id="6" name="Straight Connector 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a:t>high-res image</a:t>
            </a:r>
          </a:p>
        </p:txBody>
      </p:sp>
    </p:spTree>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F2B988CC-B1FE-DF49-9697-FF31C39E3495}" type="datetimeFigureOut">
              <a:rPr lang="en-US" smtClean="0"/>
              <a:pPr/>
              <a:t>3/28/2023</a:t>
            </a:fld>
            <a:endParaRPr lang="en-US" dirty="0"/>
          </a:p>
        </p:txBody>
      </p:sp>
      <p:sp>
        <p:nvSpPr>
          <p:cNvPr id="5"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
        <p:nvSpPr>
          <p:cNvPr id="6" name="Text Placeholder 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160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5" r:id="rId10"/>
    <p:sldLayoutId id="2147483766" r:id="rId11"/>
    <p:sldLayoutId id="2147483767"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9" r:id="rId22"/>
    <p:sldLayoutId id="2147483727" r:id="rId23"/>
    <p:sldLayoutId id="2147483728" r:id="rId24"/>
    <p:sldLayoutId id="2147483729" r:id="rId25"/>
    <p:sldLayoutId id="2147483701" r:id="rId26"/>
    <p:sldLayoutId id="2147483700" r:id="rId27"/>
    <p:sldLayoutId id="2147483697" r:id="rId28"/>
    <p:sldLayoutId id="2147483698" r:id="rId29"/>
    <p:sldLayoutId id="2147483699" r:id="rId30"/>
    <p:sldLayoutId id="2147483703" r:id="rId31"/>
    <p:sldLayoutId id="2147483705" r:id="rId32"/>
    <p:sldLayoutId id="2147483723" r:id="rId33"/>
    <p:sldLayoutId id="2147483724" r:id="rId34"/>
    <p:sldLayoutId id="2147483731" r:id="rId35"/>
    <p:sldLayoutId id="2147483732" r:id="rId36"/>
    <p:sldLayoutId id="2147483780" r:id="rId37"/>
    <p:sldLayoutId id="2147483783" r:id="rId38"/>
    <p:sldLayoutId id="2147483830" r:id="rId39"/>
    <p:sldLayoutId id="2147483833" r:id="rId40"/>
    <p:sldLayoutId id="2147483838" r:id="rId41"/>
    <p:sldLayoutId id="2147483841" r:id="rId42"/>
  </p:sldLayoutIdLst>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hf hdr="0" ftr="0" dt="0"/>
  <p:txStyles>
    <p:titleStyle>
      <a:lvl1pPr algn="ctr" defTabSz="609585" rtl="0" eaLnBrk="1" latinLnBrk="0" hangingPunct="1">
        <a:spcBef>
          <a:spcPct val="0"/>
        </a:spcBef>
        <a:buNone/>
        <a:defRPr sz="4800" b="1" i="0" kern="120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20000"/>
        </a:spcBef>
        <a:buFont typeface="Arial" panose="020B0604020202020204" pitchFamily="34" charset="0"/>
        <a:buNone/>
        <a:defRPr sz="2600" kern="120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228600" algn="l" defTabSz="609585"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Open Sans" charset="0"/>
          <a:cs typeface="Arial" panose="020B0604020202020204" pitchFamily="34" charset="0"/>
        </a:defRPr>
      </a:lvl2pPr>
      <a:lvl3pPr marL="914400" indent="-228600" algn="l" defTabSz="609585" rtl="0" eaLnBrk="1" latinLnBrk="0" hangingPunct="1">
        <a:spcBef>
          <a:spcPct val="20000"/>
        </a:spcBef>
        <a:buFont typeface="Courier New" panose="02070309020205020404" pitchFamily="49" charset="0"/>
        <a:buChar char="o"/>
        <a:defRPr sz="2200" kern="1200">
          <a:solidFill>
            <a:schemeClr val="tx1">
              <a:lumMod val="75000"/>
              <a:lumOff val="25000"/>
            </a:schemeClr>
          </a:solidFill>
          <a:latin typeface="Arial" panose="020B0604020202020204" pitchFamily="34" charset="0"/>
          <a:ea typeface="Open Sans" charset="0"/>
          <a:cs typeface="Arial" panose="020B0604020202020204" pitchFamily="34" charset="0"/>
        </a:defRPr>
      </a:lvl3pPr>
      <a:lvl4pPr marL="1600200" indent="-228600" algn="l" defTabSz="609585"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Open Sans" charset="0"/>
          <a:cs typeface="Arial" panose="020B0604020202020204" pitchFamily="34" charset="0"/>
        </a:defRPr>
      </a:lvl4pPr>
      <a:lvl5pPr marL="2057400" indent="-228600" algn="l" defTabSz="609585"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CFF-DF2B-F9B0-A931-84CE645E32E1}"/>
              </a:ext>
            </a:extLst>
          </p:cNvPr>
          <p:cNvSpPr>
            <a:spLocks noGrp="1"/>
          </p:cNvSpPr>
          <p:nvPr>
            <p:ph type="title"/>
          </p:nvPr>
        </p:nvSpPr>
        <p:spPr>
          <a:xfrm>
            <a:off x="455345" y="-1740423"/>
            <a:ext cx="7053942" cy="1740423"/>
          </a:xfrm>
        </p:spPr>
        <p:txBody>
          <a:bodyPr vert="horz" lIns="91440" tIns="45720" rIns="91440" bIns="45720" rtlCol="0" anchor="b">
            <a:normAutofit/>
          </a:bodyPr>
          <a:lstStyle/>
          <a:p>
            <a:endParaRPr lang="en-US" dirty="0"/>
          </a:p>
        </p:txBody>
      </p:sp>
      <p:sp>
        <p:nvSpPr>
          <p:cNvPr id="17" name="Rectangle 16" descr="Logo of INCompliance"/>
          <p:cNvSpPr/>
          <p:nvPr/>
        </p:nvSpPr>
        <p:spPr>
          <a:xfrm>
            <a:off x="8691956" y="2430536"/>
            <a:ext cx="3574473" cy="4427464"/>
          </a:xfrm>
          <a:prstGeom prst="rect">
            <a:avLst/>
          </a:prstGeom>
          <a:solidFill>
            <a:srgbClr val="3693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The logo of INCompliance is teal and green"/>
          <p:cNvPicPr/>
          <p:nvPr/>
        </p:nvPicPr>
        <p:blipFill>
          <a:blip r:embed="rId3">
            <a:extLst>
              <a:ext uri="{28A0092B-C50C-407E-A947-70E740481C1C}">
                <a14:useLocalDpi xmlns:a14="http://schemas.microsoft.com/office/drawing/2010/main" val="0"/>
              </a:ext>
            </a:extLst>
          </a:blip>
          <a:srcRect/>
          <a:stretch>
            <a:fillRect/>
          </a:stretch>
        </p:blipFill>
        <p:spPr bwMode="auto">
          <a:xfrm>
            <a:off x="9055718" y="3337201"/>
            <a:ext cx="2552324" cy="1016996"/>
          </a:xfrm>
          <a:prstGeom prst="rect">
            <a:avLst/>
          </a:prstGeom>
          <a:noFill/>
        </p:spPr>
      </p:pic>
      <p:sp>
        <p:nvSpPr>
          <p:cNvPr id="3" name="Text Placeholder 2"/>
          <p:cNvSpPr>
            <a:spLocks noGrp="1"/>
          </p:cNvSpPr>
          <p:nvPr>
            <p:ph type="body" sz="quarter" idx="16"/>
          </p:nvPr>
        </p:nvSpPr>
        <p:spPr>
          <a:xfrm>
            <a:off x="1" y="2430536"/>
            <a:ext cx="8691954" cy="4427464"/>
          </a:xfrm>
          <a:solidFill>
            <a:schemeClr val="tx1"/>
          </a:solidFill>
        </p:spPr>
        <p:txBody>
          <a:bodyPr bIns="91440">
            <a:normAutofit/>
          </a:bodyPr>
          <a:lstStyle/>
          <a:p>
            <a:pPr algn="ctr">
              <a:lnSpc>
                <a:spcPct val="134000"/>
              </a:lnSpc>
              <a:spcBef>
                <a:spcPts val="600"/>
              </a:spcBef>
              <a:spcAft>
                <a:spcPts val="600"/>
              </a:spcAft>
            </a:pPr>
            <a:r>
              <a:rPr lang="en-US" sz="3600" dirty="0">
                <a:solidFill>
                  <a:schemeClr val="bg1"/>
                </a:solidFill>
              </a:rPr>
              <a:t>University of Cincinnati Hearing Panel Training</a:t>
            </a:r>
          </a:p>
          <a:p>
            <a:pPr algn="ctr">
              <a:lnSpc>
                <a:spcPct val="134000"/>
              </a:lnSpc>
              <a:spcBef>
                <a:spcPts val="600"/>
              </a:spcBef>
              <a:spcAft>
                <a:spcPts val="600"/>
              </a:spcAft>
            </a:pPr>
            <a:r>
              <a:rPr lang="en-US" sz="3600" dirty="0">
                <a:solidFill>
                  <a:schemeClr val="bg1"/>
                </a:solidFill>
              </a:rPr>
              <a:t>Title IX Training – March 28, 2023</a:t>
            </a:r>
          </a:p>
          <a:p>
            <a:pPr algn="ctr">
              <a:lnSpc>
                <a:spcPct val="134000"/>
              </a:lnSpc>
              <a:spcBef>
                <a:spcPts val="600"/>
              </a:spcBef>
              <a:spcAft>
                <a:spcPts val="600"/>
              </a:spcAft>
            </a:pPr>
            <a:r>
              <a:rPr lang="en-US" sz="3600" dirty="0">
                <a:solidFill>
                  <a:schemeClr val="bg1"/>
                </a:solidFill>
              </a:rPr>
              <a:t>Erin Butcher, </a:t>
            </a:r>
            <a:r>
              <a:rPr lang="en-US" sz="3600" dirty="0" err="1">
                <a:solidFill>
                  <a:schemeClr val="bg1"/>
                </a:solidFill>
              </a:rPr>
              <a:t>INCompliance</a:t>
            </a:r>
            <a:r>
              <a:rPr lang="en-US" sz="3600" dirty="0">
                <a:solidFill>
                  <a:schemeClr val="bg1"/>
                </a:solidFill>
              </a:rPr>
              <a:t> Consulting</a:t>
            </a:r>
          </a:p>
        </p:txBody>
      </p:sp>
      <p:pic>
        <p:nvPicPr>
          <p:cNvPr id="8" name="Picture Placeholder 5" descr="Picture of many messy lines coming together into one arrow and moving in one direction towards the right of the screen"/>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24515" b="24515"/>
          <a:stretch>
            <a:fillRect/>
          </a:stretch>
        </p:blipFill>
        <p:spPr>
          <a:xfrm>
            <a:off x="1" y="-1571552"/>
            <a:ext cx="12192000" cy="4002088"/>
          </a:xfrm>
        </p:spPr>
      </p:pic>
    </p:spTree>
    <p:extLst>
      <p:ext uri="{BB962C8B-B14F-4D97-AF65-F5344CB8AC3E}">
        <p14:creationId xmlns:p14="http://schemas.microsoft.com/office/powerpoint/2010/main" val="33250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Enter Hearing Panel</a:t>
            </a:r>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400" dirty="0"/>
              <a:t>Parties and panel will have received a hearing case file including</a:t>
            </a:r>
          </a:p>
          <a:p>
            <a:pPr marL="914400" lvl="1" indent="-457200"/>
            <a:r>
              <a:rPr lang="en-US" sz="3200" dirty="0"/>
              <a:t>Relevant evidence gathered during the investigation </a:t>
            </a:r>
          </a:p>
          <a:p>
            <a:pPr marL="914400" lvl="1" indent="-457200"/>
            <a:r>
              <a:rPr lang="en-US" sz="3200" dirty="0"/>
              <a:t>Any responses of the parties to the evidence (interview summaries, text messages, photos, etc.)</a:t>
            </a:r>
          </a:p>
          <a:p>
            <a:pPr marL="914400" lvl="1" indent="-457200"/>
            <a:r>
              <a:rPr lang="en-US" sz="3200" dirty="0"/>
              <a:t>An investigation report (see the one for our mock hearing)</a:t>
            </a:r>
          </a:p>
          <a:p>
            <a:pPr marL="914400" lvl="1" indent="-457200"/>
            <a:endParaRPr lang="en-US" sz="3200" dirty="0"/>
          </a:p>
        </p:txBody>
      </p:sp>
    </p:spTree>
    <p:extLst>
      <p:ext uri="{BB962C8B-B14F-4D97-AF65-F5344CB8AC3E}">
        <p14:creationId xmlns:p14="http://schemas.microsoft.com/office/powerpoint/2010/main" val="63914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Investigation Report</a:t>
            </a:r>
          </a:p>
        </p:txBody>
      </p:sp>
      <p:sp>
        <p:nvSpPr>
          <p:cNvPr id="8" name="Text Placeholder 7"/>
          <p:cNvSpPr>
            <a:spLocks noGrp="1"/>
          </p:cNvSpPr>
          <p:nvPr>
            <p:ph type="body" sz="quarter" idx="17"/>
          </p:nvPr>
        </p:nvSpPr>
        <p:spPr/>
        <p:txBody>
          <a:bodyPr>
            <a:normAutofit/>
          </a:bodyPr>
          <a:lstStyle/>
          <a:p>
            <a:r>
              <a:rPr lang="en-US" sz="3400" dirty="0"/>
              <a:t>The Investigation Report will include:</a:t>
            </a:r>
          </a:p>
          <a:p>
            <a:pPr marL="971550" lvl="1" indent="-514350">
              <a:buFont typeface="+mj-lt"/>
              <a:buAutoNum type="arabicPeriod"/>
            </a:pPr>
            <a:r>
              <a:rPr lang="en-US" sz="3000" dirty="0"/>
              <a:t>A summary of alleged conduct in violation of the Title IX Policy, including a description of the impact or effect alleged to have been caused;</a:t>
            </a:r>
          </a:p>
          <a:p>
            <a:pPr marL="971550" lvl="1" indent="-514350">
              <a:buFont typeface="+mj-lt"/>
              <a:buAutoNum type="arabicPeriod"/>
            </a:pPr>
            <a:r>
              <a:rPr lang="en-US" sz="3000" dirty="0"/>
              <a:t>A summary of the response to the allegations;</a:t>
            </a:r>
          </a:p>
          <a:p>
            <a:pPr marL="971550" lvl="1" indent="-514350">
              <a:buFont typeface="+mj-lt"/>
              <a:buAutoNum type="arabicPeriod"/>
            </a:pPr>
            <a:r>
              <a:rPr lang="en-US" sz="3000" dirty="0"/>
              <a:t>A summary of facts found during the investigation; and</a:t>
            </a:r>
          </a:p>
          <a:p>
            <a:pPr marL="971550" lvl="1" indent="-514350">
              <a:buFont typeface="+mj-lt"/>
              <a:buAutoNum type="arabicPeriod"/>
            </a:pPr>
            <a:r>
              <a:rPr lang="en-US" sz="3000" dirty="0"/>
              <a:t>Analysis of the application of this Policy to the facts found in the investigation</a:t>
            </a:r>
          </a:p>
          <a:p>
            <a:pPr marL="914400" lvl="1" indent="-457200"/>
            <a:endParaRPr lang="en-US" sz="3000" dirty="0"/>
          </a:p>
          <a:p>
            <a:pPr lvl="1" indent="0">
              <a:buNone/>
            </a:pPr>
            <a:endParaRPr lang="en-US" sz="3200" dirty="0"/>
          </a:p>
        </p:txBody>
      </p:sp>
    </p:spTree>
    <p:extLst>
      <p:ext uri="{BB962C8B-B14F-4D97-AF65-F5344CB8AC3E}">
        <p14:creationId xmlns:p14="http://schemas.microsoft.com/office/powerpoint/2010/main" val="143975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The Hearing Logistically</a:t>
            </a:r>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400" dirty="0"/>
              <a:t>Under the Policy, may be in person or virtual and at the discretion of the Hearing Chair</a:t>
            </a:r>
          </a:p>
          <a:p>
            <a:pPr marL="457200" indent="-457200">
              <a:buFont typeface="Arial" panose="020B0604020202020204" pitchFamily="34" charset="0"/>
              <a:buChar char="•"/>
            </a:pPr>
            <a:r>
              <a:rPr lang="en-US" sz="3400" dirty="0"/>
              <a:t>Hearing will be recorded, but not Panel deliberations</a:t>
            </a:r>
          </a:p>
          <a:p>
            <a:pPr marL="457200" indent="-457200">
              <a:buFont typeface="Arial" panose="020B0604020202020204" pitchFamily="34" charset="0"/>
              <a:buChar char="•"/>
            </a:pPr>
            <a:r>
              <a:rPr lang="en-US" sz="3400" dirty="0"/>
              <a:t>Hearings are closed to the public and limited to parties, advisors, approved witnesses, the Panel, and any appropriate administrative University personnel and the Investigator </a:t>
            </a:r>
            <a:endParaRPr lang="en-US" sz="3200" dirty="0"/>
          </a:p>
          <a:p>
            <a:pPr lvl="1" indent="0">
              <a:buNone/>
            </a:pPr>
            <a:endParaRPr lang="en-US" sz="3200" dirty="0"/>
          </a:p>
        </p:txBody>
      </p:sp>
    </p:spTree>
    <p:extLst>
      <p:ext uri="{BB962C8B-B14F-4D97-AF65-F5344CB8AC3E}">
        <p14:creationId xmlns:p14="http://schemas.microsoft.com/office/powerpoint/2010/main" val="13915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Hearing Process at University of Cincinnati – Pre-Hearing Requirements</a:t>
            </a:r>
          </a:p>
        </p:txBody>
      </p:sp>
      <p:sp>
        <p:nvSpPr>
          <p:cNvPr id="8" name="Text Placeholder 7"/>
          <p:cNvSpPr>
            <a:spLocks noGrp="1"/>
          </p:cNvSpPr>
          <p:nvPr>
            <p:ph type="body" sz="quarter" idx="17"/>
          </p:nvPr>
        </p:nvSpPr>
        <p:spPr/>
        <p:txBody>
          <a:bodyPr>
            <a:normAutofit/>
          </a:bodyPr>
          <a:lstStyle/>
          <a:p>
            <a:pPr marL="914400" lvl="1" indent="-457200"/>
            <a:r>
              <a:rPr lang="en-US" sz="3200" dirty="0"/>
              <a:t>Parties must notify the Chair </a:t>
            </a:r>
            <a:r>
              <a:rPr lang="en-US" sz="3200" b="1" u="sng" dirty="0"/>
              <a:t>three</a:t>
            </a:r>
            <a:r>
              <a:rPr lang="en-US" sz="3200" dirty="0"/>
              <a:t> days before the hearing if one or more of their advisors are an attorney</a:t>
            </a:r>
          </a:p>
          <a:p>
            <a:pPr marL="914400" lvl="1" indent="-457200"/>
            <a:r>
              <a:rPr lang="en-US" sz="3200" dirty="0"/>
              <a:t>Parties may submit to the Chair a list of witness names they wish to provide testimony at the hearing </a:t>
            </a:r>
            <a:r>
              <a:rPr lang="en-US" sz="3200" b="1" u="sng" dirty="0"/>
              <a:t>three</a:t>
            </a:r>
            <a:r>
              <a:rPr lang="en-US" sz="3200" dirty="0"/>
              <a:t> days prior to the hearing</a:t>
            </a:r>
          </a:p>
          <a:p>
            <a:pPr marL="914400" lvl="1" indent="-457200"/>
            <a:endParaRPr lang="en-US" sz="3200" dirty="0"/>
          </a:p>
        </p:txBody>
      </p:sp>
    </p:spTree>
    <p:extLst>
      <p:ext uri="{BB962C8B-B14F-4D97-AF65-F5344CB8AC3E}">
        <p14:creationId xmlns:p14="http://schemas.microsoft.com/office/powerpoint/2010/main" val="264259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(1)</a:t>
            </a:r>
          </a:p>
        </p:txBody>
      </p:sp>
      <p:sp>
        <p:nvSpPr>
          <p:cNvPr id="8" name="Text Placeholder 7"/>
          <p:cNvSpPr>
            <a:spLocks noGrp="1"/>
          </p:cNvSpPr>
          <p:nvPr>
            <p:ph type="body" sz="quarter" idx="17"/>
          </p:nvPr>
        </p:nvSpPr>
        <p:spPr/>
        <p:txBody>
          <a:bodyPr>
            <a:normAutofit lnSpcReduction="10000"/>
          </a:bodyPr>
          <a:lstStyle/>
          <a:p>
            <a:pPr marL="914400" lvl="1" indent="-457200"/>
            <a:r>
              <a:rPr lang="en-US" sz="3200" dirty="0"/>
              <a:t>The Chair will complete the attendee roster at the beginning of the Hearing Script</a:t>
            </a:r>
          </a:p>
          <a:p>
            <a:pPr marL="914400" lvl="1" indent="-457200"/>
            <a:r>
              <a:rPr lang="en-US" sz="3200" dirty="0"/>
              <a:t>The Chair will begin testing any technology at least 30 minutes prior to the hearing start time (#1)</a:t>
            </a:r>
          </a:p>
          <a:p>
            <a:pPr marL="914400" lvl="1" indent="-457200"/>
            <a:r>
              <a:rPr lang="en-US" sz="3200" dirty="0"/>
              <a:t>The Chair will read the introduction of the Hearing Script portion that is not yet recorded (#2)</a:t>
            </a:r>
          </a:p>
          <a:p>
            <a:pPr marL="914400" lvl="1" indent="-457200"/>
            <a:r>
              <a:rPr lang="en-US" sz="3200" dirty="0"/>
              <a:t>The Chair begins recording and reads the hearing opening statement and introduction and receives affirmation of parties and advisors (#3)</a:t>
            </a:r>
          </a:p>
        </p:txBody>
      </p:sp>
    </p:spTree>
    <p:extLst>
      <p:ext uri="{BB962C8B-B14F-4D97-AF65-F5344CB8AC3E}">
        <p14:creationId xmlns:p14="http://schemas.microsoft.com/office/powerpoint/2010/main" val="153537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(2)</a:t>
            </a:r>
          </a:p>
        </p:txBody>
      </p:sp>
      <p:sp>
        <p:nvSpPr>
          <p:cNvPr id="8" name="Text Placeholder 7"/>
          <p:cNvSpPr>
            <a:spLocks noGrp="1"/>
          </p:cNvSpPr>
          <p:nvPr>
            <p:ph type="body" sz="quarter" idx="17"/>
          </p:nvPr>
        </p:nvSpPr>
        <p:spPr/>
        <p:txBody>
          <a:bodyPr>
            <a:normAutofit/>
          </a:bodyPr>
          <a:lstStyle/>
          <a:p>
            <a:pPr marL="1371600" lvl="2" indent="-457200"/>
            <a:r>
              <a:rPr lang="en-US" sz="3000" dirty="0"/>
              <a:t>The Chair reads the hearing procedures (#5)</a:t>
            </a:r>
          </a:p>
          <a:p>
            <a:pPr marL="2057400" lvl="3" indent="-457200"/>
            <a:r>
              <a:rPr lang="en-US" sz="2800" dirty="0"/>
              <a:t>Requests any impact statements to submit to Chair that have not already been produced</a:t>
            </a:r>
          </a:p>
          <a:p>
            <a:pPr marL="2057400" lvl="3" indent="-457200"/>
            <a:r>
              <a:rPr lang="en-US" sz="2800" dirty="0"/>
              <a:t>Explains process and identifies parties and advisors for the record</a:t>
            </a:r>
          </a:p>
          <a:p>
            <a:pPr marL="2057400" lvl="3" indent="-457200"/>
            <a:r>
              <a:rPr lang="en-US" sz="2800" dirty="0"/>
              <a:t>Discussion of federal regulations regarding prior statements</a:t>
            </a:r>
          </a:p>
          <a:p>
            <a:pPr marL="2057400" lvl="3" indent="-457200"/>
            <a:r>
              <a:rPr lang="en-US" sz="2800" dirty="0"/>
              <a:t>Discusses next steps and appeal rights and provides opportunity for questions</a:t>
            </a:r>
          </a:p>
        </p:txBody>
      </p:sp>
    </p:spTree>
    <p:extLst>
      <p:ext uri="{BB962C8B-B14F-4D97-AF65-F5344CB8AC3E}">
        <p14:creationId xmlns:p14="http://schemas.microsoft.com/office/powerpoint/2010/main" val="227009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(3)</a:t>
            </a:r>
          </a:p>
        </p:txBody>
      </p:sp>
      <p:sp>
        <p:nvSpPr>
          <p:cNvPr id="8" name="Text Placeholder 7"/>
          <p:cNvSpPr>
            <a:spLocks noGrp="1"/>
          </p:cNvSpPr>
          <p:nvPr>
            <p:ph type="body" sz="quarter" idx="17"/>
          </p:nvPr>
        </p:nvSpPr>
        <p:spPr/>
        <p:txBody>
          <a:bodyPr>
            <a:normAutofit lnSpcReduction="10000"/>
          </a:bodyPr>
          <a:lstStyle/>
          <a:p>
            <a:pPr marL="1371600" lvl="2" indent="-457200"/>
            <a:r>
              <a:rPr lang="en-US" sz="2800" dirty="0"/>
              <a:t>The Chair reviews allegations (#6) – we’ll come back to this in a minute to discuss the allegations in our mock investigation report</a:t>
            </a:r>
          </a:p>
          <a:p>
            <a:pPr marL="2057400" lvl="3" indent="-457200"/>
            <a:r>
              <a:rPr lang="en-US" sz="2600" dirty="0"/>
              <a:t>Acknowledges and obtains affirmation from Respondent on whether accepts/does not accept responsibility</a:t>
            </a:r>
          </a:p>
          <a:p>
            <a:pPr marL="1371600" lvl="2" indent="-457200"/>
            <a:r>
              <a:rPr lang="en-US" sz="2800" dirty="0"/>
              <a:t>The Chair calls the Investigator for the Investigator’s summary and testimony (#7)</a:t>
            </a:r>
          </a:p>
          <a:p>
            <a:pPr marL="2057400" lvl="3" indent="-457200"/>
            <a:r>
              <a:rPr lang="en-US" sz="2600" dirty="0"/>
              <a:t>Hearing Panel may question</a:t>
            </a:r>
          </a:p>
          <a:p>
            <a:pPr marL="2057400" lvl="3" indent="-457200"/>
            <a:r>
              <a:rPr lang="en-US" sz="2600" dirty="0" err="1"/>
              <a:t>Complianant</a:t>
            </a:r>
            <a:r>
              <a:rPr lang="en-US" sz="2600" dirty="0"/>
              <a:t> may question (through advisor)</a:t>
            </a:r>
          </a:p>
          <a:p>
            <a:pPr marL="2057400" lvl="3" indent="-457200"/>
            <a:r>
              <a:rPr lang="en-US" sz="2600" dirty="0"/>
              <a:t>Respondent may question (through advisor)</a:t>
            </a:r>
          </a:p>
          <a:p>
            <a:pPr marL="1371600" lvl="2" indent="-457200"/>
            <a:endParaRPr lang="en-US" sz="2800" dirty="0"/>
          </a:p>
        </p:txBody>
      </p:sp>
    </p:spTree>
    <p:extLst>
      <p:ext uri="{BB962C8B-B14F-4D97-AF65-F5344CB8AC3E}">
        <p14:creationId xmlns:p14="http://schemas.microsoft.com/office/powerpoint/2010/main" val="379690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(4)</a:t>
            </a:r>
          </a:p>
        </p:txBody>
      </p:sp>
      <p:sp>
        <p:nvSpPr>
          <p:cNvPr id="8" name="Text Placeholder 7"/>
          <p:cNvSpPr>
            <a:spLocks noGrp="1"/>
          </p:cNvSpPr>
          <p:nvPr>
            <p:ph type="body" sz="quarter" idx="17"/>
          </p:nvPr>
        </p:nvSpPr>
        <p:spPr/>
        <p:txBody>
          <a:bodyPr>
            <a:normAutofit lnSpcReduction="10000"/>
          </a:bodyPr>
          <a:lstStyle/>
          <a:p>
            <a:pPr marL="1371600" lvl="2" indent="-457200"/>
            <a:r>
              <a:rPr lang="en-US" sz="2800" dirty="0"/>
              <a:t>The Chair begins party testimony (#8)</a:t>
            </a:r>
          </a:p>
          <a:p>
            <a:pPr marL="2057400" lvl="3" indent="-457200"/>
            <a:r>
              <a:rPr lang="en-US" sz="2600" dirty="0"/>
              <a:t>Confirms parties present for participation in hearing</a:t>
            </a:r>
          </a:p>
          <a:p>
            <a:pPr marL="2057400" lvl="3" indent="-457200"/>
            <a:r>
              <a:rPr lang="en-US" sz="2600" dirty="0"/>
              <a:t>Provide for Complainant to make opening statement</a:t>
            </a:r>
          </a:p>
          <a:p>
            <a:pPr marL="2057400" lvl="3" indent="-457200"/>
            <a:r>
              <a:rPr lang="en-US" sz="2600" dirty="0"/>
              <a:t>Questions for Complainant by Panel</a:t>
            </a:r>
          </a:p>
          <a:p>
            <a:pPr marL="2057400" lvl="3" indent="-457200"/>
            <a:r>
              <a:rPr lang="en-US" sz="2600" dirty="0"/>
              <a:t>Questions of Complainant by Complainant’s advisor</a:t>
            </a:r>
          </a:p>
          <a:p>
            <a:pPr marL="2057400" lvl="3" indent="-457200"/>
            <a:r>
              <a:rPr lang="en-US" sz="2600" dirty="0"/>
              <a:t>Questions for Complainant by Respondent’s advisor</a:t>
            </a:r>
          </a:p>
          <a:p>
            <a:pPr marL="2057400" lvl="3" indent="-457200"/>
            <a:r>
              <a:rPr lang="en-US" sz="2600" dirty="0"/>
              <a:t>Additional questions opened up to Panel and advisors</a:t>
            </a:r>
          </a:p>
          <a:p>
            <a:pPr lvl="3" indent="0">
              <a:buNone/>
            </a:pPr>
            <a:r>
              <a:rPr lang="en-US" sz="2600" b="1" dirty="0"/>
              <a:t>Then same process as above for Respondent (except Respondent's advisor questions Respondent first, then Complainant’s advisor)</a:t>
            </a:r>
          </a:p>
        </p:txBody>
      </p:sp>
    </p:spTree>
    <p:extLst>
      <p:ext uri="{BB962C8B-B14F-4D97-AF65-F5344CB8AC3E}">
        <p14:creationId xmlns:p14="http://schemas.microsoft.com/office/powerpoint/2010/main" val="2038245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(5)</a:t>
            </a:r>
          </a:p>
        </p:txBody>
      </p:sp>
      <p:sp>
        <p:nvSpPr>
          <p:cNvPr id="8" name="Text Placeholder 7"/>
          <p:cNvSpPr>
            <a:spLocks noGrp="1"/>
          </p:cNvSpPr>
          <p:nvPr>
            <p:ph type="body" sz="quarter" idx="17"/>
          </p:nvPr>
        </p:nvSpPr>
        <p:spPr>
          <a:xfrm>
            <a:off x="555457" y="1967930"/>
            <a:ext cx="11122025" cy="4404296"/>
          </a:xfrm>
        </p:spPr>
        <p:txBody>
          <a:bodyPr>
            <a:normAutofit fontScale="92500" lnSpcReduction="20000"/>
          </a:bodyPr>
          <a:lstStyle/>
          <a:p>
            <a:pPr marL="1371600" lvl="2" indent="-457200"/>
            <a:r>
              <a:rPr lang="en-US" sz="2800" dirty="0"/>
              <a:t>#8 continued for witnesses</a:t>
            </a:r>
          </a:p>
          <a:p>
            <a:pPr marL="2057400" lvl="3" indent="-457200"/>
            <a:r>
              <a:rPr lang="en-US" sz="2400" dirty="0"/>
              <a:t>Witnesses are not allowed to be present in any other portion of the hearing than during their questioning</a:t>
            </a:r>
          </a:p>
          <a:p>
            <a:pPr marL="2057400" lvl="3" indent="-457200"/>
            <a:r>
              <a:rPr lang="en-US" sz="2400" dirty="0"/>
              <a:t>Introduction of matter to witness</a:t>
            </a:r>
          </a:p>
          <a:p>
            <a:pPr marL="2057400" lvl="3" indent="-457200"/>
            <a:r>
              <a:rPr lang="en-US" sz="2400" dirty="0"/>
              <a:t>Affirmation regarding questioning</a:t>
            </a:r>
          </a:p>
          <a:p>
            <a:pPr marL="2057400" lvl="3" indent="-457200"/>
            <a:r>
              <a:rPr lang="en-US" sz="2400" dirty="0"/>
              <a:t>Explain how knows parties</a:t>
            </a:r>
          </a:p>
          <a:p>
            <a:pPr marL="2057400" lvl="3" indent="-457200"/>
            <a:r>
              <a:rPr lang="en-US" sz="2400" dirty="0"/>
              <a:t>Witness may offer statement</a:t>
            </a:r>
          </a:p>
          <a:p>
            <a:pPr marL="2057400" lvl="3" indent="-457200"/>
            <a:r>
              <a:rPr lang="en-US" sz="2400" dirty="0"/>
              <a:t>Questioning by Panel</a:t>
            </a:r>
          </a:p>
          <a:p>
            <a:pPr marL="2057400" lvl="3" indent="-457200"/>
            <a:r>
              <a:rPr lang="en-US" sz="2400" dirty="0"/>
              <a:t>Questioning by Complainant (through advisor)</a:t>
            </a:r>
          </a:p>
          <a:p>
            <a:pPr marL="2057400" lvl="3" indent="-457200"/>
            <a:r>
              <a:rPr lang="en-US" sz="2400" dirty="0"/>
              <a:t>Questioning by Respondent (through advisor)</a:t>
            </a:r>
          </a:p>
          <a:p>
            <a:pPr marL="2057400" lvl="3" indent="-457200"/>
            <a:r>
              <a:rPr lang="en-US" sz="2400" dirty="0"/>
              <a:t>Additional questions </a:t>
            </a:r>
          </a:p>
          <a:p>
            <a:pPr lvl="3" indent="0">
              <a:buNone/>
            </a:pPr>
            <a:r>
              <a:rPr lang="en-US" sz="2400" b="1" dirty="0"/>
              <a:t>Repeat same for every witness</a:t>
            </a:r>
          </a:p>
        </p:txBody>
      </p:sp>
    </p:spTree>
    <p:extLst>
      <p:ext uri="{BB962C8B-B14F-4D97-AF65-F5344CB8AC3E}">
        <p14:creationId xmlns:p14="http://schemas.microsoft.com/office/powerpoint/2010/main" val="133700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(6)</a:t>
            </a:r>
          </a:p>
        </p:txBody>
      </p:sp>
      <p:sp>
        <p:nvSpPr>
          <p:cNvPr id="8" name="Text Placeholder 7"/>
          <p:cNvSpPr>
            <a:spLocks noGrp="1"/>
          </p:cNvSpPr>
          <p:nvPr>
            <p:ph type="body" sz="quarter" idx="17"/>
          </p:nvPr>
        </p:nvSpPr>
        <p:spPr>
          <a:xfrm>
            <a:off x="555457" y="1967930"/>
            <a:ext cx="11122025" cy="4404296"/>
          </a:xfrm>
        </p:spPr>
        <p:txBody>
          <a:bodyPr>
            <a:normAutofit/>
          </a:bodyPr>
          <a:lstStyle/>
          <a:p>
            <a:pPr marL="1371600" lvl="2" indent="-457200"/>
            <a:r>
              <a:rPr lang="en-US" sz="2800" dirty="0"/>
              <a:t>#8 continued for additional questioning for Complainant and Respondent </a:t>
            </a:r>
          </a:p>
          <a:p>
            <a:pPr marL="2057400" lvl="3" indent="-457200"/>
            <a:r>
              <a:rPr lang="en-US" sz="2400" dirty="0"/>
              <a:t>After testimony from parties and witnesses – Chair asks if Panel has an additional questions for Complainant, then Complainant’s advisor may question, then Respondent’s advisor</a:t>
            </a:r>
          </a:p>
          <a:p>
            <a:pPr marL="2057400" lvl="3" indent="-457200"/>
            <a:r>
              <a:rPr lang="en-US" sz="2400" b="1" dirty="0"/>
              <a:t>Same Process for Respondent but Respondent’s advisor questions the Respondent and then the Complainant’s advisor</a:t>
            </a:r>
          </a:p>
        </p:txBody>
      </p:sp>
    </p:spTree>
    <p:extLst>
      <p:ext uri="{BB962C8B-B14F-4D97-AF65-F5344CB8AC3E}">
        <p14:creationId xmlns:p14="http://schemas.microsoft.com/office/powerpoint/2010/main" val="106159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Disclaimer </a:t>
            </a:r>
          </a:p>
        </p:txBody>
      </p:sp>
      <p:sp>
        <p:nvSpPr>
          <p:cNvPr id="5" name="Text Placeholder 7"/>
          <p:cNvSpPr>
            <a:spLocks noGrp="1"/>
          </p:cNvSpPr>
          <p:nvPr>
            <p:ph type="body" sz="quarter" idx="10"/>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a:t>Change is constant in this field.</a:t>
            </a:r>
          </a:p>
          <a:p>
            <a:pPr marL="457200" indent="-457200">
              <a:buFont typeface="Arial" panose="020B0604020202020204" pitchFamily="34" charset="0"/>
              <a:buChar char="•"/>
            </a:pPr>
            <a:r>
              <a:rPr lang="en-US" sz="3200" dirty="0"/>
              <a:t>Expect new guidance and case law to be issued regularly after this training.</a:t>
            </a:r>
          </a:p>
          <a:p>
            <a:pPr marL="457200" indent="-457200">
              <a:buFont typeface="Arial" panose="020B0604020202020204" pitchFamily="34" charset="0"/>
              <a:buChar char="•"/>
            </a:pPr>
            <a:r>
              <a:rPr lang="en-US" sz="3200" dirty="0"/>
              <a:t>Check with legal counsel regarding specific situations in light of the dynamic nature of requirements.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b="1" dirty="0"/>
          </a:p>
          <a:p>
            <a:pPr marL="914400" lvl="1" indent="-457200"/>
            <a:endParaRPr lang="en-US" dirty="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1</a:t>
            </a:fld>
            <a:endParaRPr lang="en-US" dirty="0">
              <a:solidFill>
                <a:srgbClr val="588AB6"/>
              </a:solidFill>
            </a:endParaRPr>
          </a:p>
        </p:txBody>
      </p:sp>
    </p:spTree>
    <p:extLst>
      <p:ext uri="{BB962C8B-B14F-4D97-AF65-F5344CB8AC3E}">
        <p14:creationId xmlns:p14="http://schemas.microsoft.com/office/powerpoint/2010/main" val="37639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 Note on Relevancy Determinations</a:t>
            </a:r>
          </a:p>
        </p:txBody>
      </p:sp>
      <p:sp>
        <p:nvSpPr>
          <p:cNvPr id="8" name="Text Placeholder 7"/>
          <p:cNvSpPr>
            <a:spLocks noGrp="1"/>
          </p:cNvSpPr>
          <p:nvPr>
            <p:ph type="body" sz="quarter" idx="17"/>
          </p:nvPr>
        </p:nvSpPr>
        <p:spPr/>
        <p:txBody>
          <a:bodyPr>
            <a:normAutofit/>
          </a:bodyPr>
          <a:lstStyle/>
          <a:p>
            <a:pPr marL="914400" lvl="1" indent="-457200"/>
            <a:r>
              <a:rPr lang="en-US" sz="2800" dirty="0"/>
              <a:t>After every single question asked (unless by a Panel member) the Panel must make a relevancy determination before a party or witness (including the Investigator) can answer the question</a:t>
            </a:r>
          </a:p>
          <a:p>
            <a:pPr marL="914400" lvl="1" indent="-457200"/>
            <a:r>
              <a:rPr lang="en-US" sz="2800" dirty="0"/>
              <a:t>Generally, questions are relevant if they help the Panel understand if a violation was more or less likely to have occurred (this is your standard of review, which will discuss more in a moment)</a:t>
            </a:r>
          </a:p>
          <a:p>
            <a:pPr lvl="1" indent="0">
              <a:buNone/>
            </a:pPr>
            <a:endParaRPr lang="en-US" sz="2800" dirty="0"/>
          </a:p>
          <a:p>
            <a:pPr marL="914400" lvl="1" indent="-457200"/>
            <a:endParaRPr lang="en-US" sz="2800" dirty="0"/>
          </a:p>
          <a:p>
            <a:pPr marL="914400" lvl="1" indent="-457200"/>
            <a:endParaRPr lang="en-US" sz="2800" dirty="0"/>
          </a:p>
        </p:txBody>
      </p:sp>
    </p:spTree>
    <p:extLst>
      <p:ext uri="{BB962C8B-B14F-4D97-AF65-F5344CB8AC3E}">
        <p14:creationId xmlns:p14="http://schemas.microsoft.com/office/powerpoint/2010/main" val="119426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Another Note on Relevancy Determinations</a:t>
            </a:r>
          </a:p>
        </p:txBody>
      </p:sp>
      <p:sp>
        <p:nvSpPr>
          <p:cNvPr id="8" name="Text Placeholder 7"/>
          <p:cNvSpPr>
            <a:spLocks noGrp="1"/>
          </p:cNvSpPr>
          <p:nvPr>
            <p:ph type="body" sz="quarter" idx="17"/>
          </p:nvPr>
        </p:nvSpPr>
        <p:spPr/>
        <p:txBody>
          <a:bodyPr>
            <a:normAutofit fontScale="92500" lnSpcReduction="10000"/>
          </a:bodyPr>
          <a:lstStyle/>
          <a:p>
            <a:pPr lvl="1" indent="0">
              <a:buNone/>
            </a:pPr>
            <a:r>
              <a:rPr lang="en-US" sz="2800" dirty="0"/>
              <a:t>Questions that tend to come up that are NOT relevant:</a:t>
            </a:r>
          </a:p>
          <a:p>
            <a:pPr marL="914400" lvl="1" indent="-457200"/>
            <a:r>
              <a:rPr lang="en-US" sz="2800" dirty="0"/>
              <a:t>Prior sexual history (sexual predisposition or prior sexual behavior) of the </a:t>
            </a:r>
            <a:r>
              <a:rPr lang="en-US" sz="2800" b="1" u="sng" dirty="0"/>
              <a:t>Complainant</a:t>
            </a:r>
            <a:r>
              <a:rPr lang="en-US" sz="2800" dirty="0"/>
              <a:t> is NOT relevant unless:</a:t>
            </a:r>
          </a:p>
          <a:p>
            <a:pPr marL="1428750" lvl="2" indent="-514350">
              <a:buFont typeface="+mj-lt"/>
              <a:buAutoNum type="arabicPeriod"/>
            </a:pPr>
            <a:r>
              <a:rPr lang="en-US" sz="2600" dirty="0"/>
              <a:t>It is offered to prove that someone other than the Respondent committed the conduct alleged by the Complainant; or</a:t>
            </a:r>
          </a:p>
          <a:p>
            <a:pPr marL="1428750" lvl="2" indent="-514350">
              <a:buFont typeface="+mj-lt"/>
              <a:buAutoNum type="arabicPeriod"/>
            </a:pPr>
            <a:r>
              <a:rPr lang="en-US" sz="2600" dirty="0"/>
              <a:t>It is offered to provide evidence of prior sexual history between the parties (so Complainant and Respondent) and offered to proved consent.</a:t>
            </a:r>
          </a:p>
          <a:p>
            <a:pPr marL="914400" lvl="1" indent="-457200"/>
            <a:r>
              <a:rPr lang="en-US" sz="2800" dirty="0"/>
              <a:t>Privileged information (attorney-client, counselor or spiritual leader communications)</a:t>
            </a:r>
          </a:p>
          <a:p>
            <a:pPr marL="914400" lvl="1" indent="-457200"/>
            <a:r>
              <a:rPr lang="en-US" sz="2800" dirty="0"/>
              <a:t>Medical records of a party without the party’s written waiver</a:t>
            </a:r>
          </a:p>
          <a:p>
            <a:pPr lvl="1" indent="0">
              <a:buNone/>
            </a:pPr>
            <a:endParaRPr lang="en-US" sz="2800" dirty="0"/>
          </a:p>
          <a:p>
            <a:pPr marL="914400" lvl="1" indent="-457200"/>
            <a:endParaRPr lang="en-US" sz="2800" dirty="0"/>
          </a:p>
          <a:p>
            <a:pPr marL="914400" lvl="1" indent="-457200"/>
            <a:endParaRPr lang="en-US" sz="2800" dirty="0"/>
          </a:p>
        </p:txBody>
      </p:sp>
    </p:spTree>
    <p:extLst>
      <p:ext uri="{BB962C8B-B14F-4D97-AF65-F5344CB8AC3E}">
        <p14:creationId xmlns:p14="http://schemas.microsoft.com/office/powerpoint/2010/main" val="851818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Hearing Process at University of Cincinnati – Procedure – Hearing Script (7)</a:t>
            </a:r>
          </a:p>
        </p:txBody>
      </p:sp>
      <p:sp>
        <p:nvSpPr>
          <p:cNvPr id="8" name="Text Placeholder 7"/>
          <p:cNvSpPr>
            <a:spLocks noGrp="1"/>
          </p:cNvSpPr>
          <p:nvPr>
            <p:ph type="body" sz="quarter" idx="17"/>
          </p:nvPr>
        </p:nvSpPr>
        <p:spPr>
          <a:xfrm>
            <a:off x="555457" y="1967930"/>
            <a:ext cx="11122025" cy="4404296"/>
          </a:xfrm>
        </p:spPr>
        <p:txBody>
          <a:bodyPr>
            <a:normAutofit lnSpcReduction="10000"/>
          </a:bodyPr>
          <a:lstStyle/>
          <a:p>
            <a:pPr marL="1371600" lvl="2" indent="-457200"/>
            <a:r>
              <a:rPr lang="en-US" sz="2800" dirty="0"/>
              <a:t>The Chair calls a break for the participants so that parties may prepare closing statements (#9)</a:t>
            </a:r>
          </a:p>
          <a:p>
            <a:pPr marL="1371600" lvl="2" indent="-457200"/>
            <a:r>
              <a:rPr lang="en-US" sz="2800" dirty="0"/>
              <a:t>The Chair then provides for closing statements and the close of the hearing (#10)</a:t>
            </a:r>
          </a:p>
          <a:p>
            <a:pPr marL="2057400" lvl="3" indent="-457200"/>
            <a:r>
              <a:rPr lang="en-US" sz="2600" dirty="0"/>
              <a:t>The Chair allows the Complainant to make a closing statement</a:t>
            </a:r>
          </a:p>
          <a:p>
            <a:pPr marL="2057400" lvl="3" indent="-457200"/>
            <a:r>
              <a:rPr lang="en-US" sz="2600" dirty="0"/>
              <a:t>The Chair then allows the Respondent to make a closing statement</a:t>
            </a:r>
          </a:p>
          <a:p>
            <a:pPr marL="2057400" lvl="3" indent="-457200"/>
            <a:r>
              <a:rPr lang="en-US" sz="2600" dirty="0"/>
              <a:t>The Chair then reads the remainder of the script explaining next steps to close the hearing</a:t>
            </a:r>
          </a:p>
          <a:p>
            <a:pPr marL="1371600" lvl="2" indent="-457200"/>
            <a:endParaRPr lang="en-US" sz="2400" b="1" dirty="0"/>
          </a:p>
        </p:txBody>
      </p:sp>
    </p:spTree>
    <p:extLst>
      <p:ext uri="{BB962C8B-B14F-4D97-AF65-F5344CB8AC3E}">
        <p14:creationId xmlns:p14="http://schemas.microsoft.com/office/powerpoint/2010/main" val="194276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50" y="4528385"/>
            <a:ext cx="11287126" cy="1528031"/>
          </a:xfrm>
        </p:spPr>
        <p:txBody>
          <a:bodyPr>
            <a:normAutofit fontScale="90000"/>
          </a:bodyPr>
          <a:lstStyle/>
          <a:p>
            <a:r>
              <a:rPr lang="en-US" dirty="0"/>
              <a:t>Review of the Investigation Report and Relevant Policy Language and Planning Questions for Parties and Witnesses</a:t>
            </a:r>
          </a:p>
        </p:txBody>
      </p:sp>
      <p:pic>
        <p:nvPicPr>
          <p:cNvPr id="5" name="Picture Placeholder 9" descr="Photo of person in business clothes sitting at a desk behind a computer screen, holding a pen, and appearing to be ready to write on a document" title="Photo of person sitting at a desk"/>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t="9381" b="9381"/>
          <a:stretch/>
        </p:blipFill>
        <p:spPr/>
      </p:pic>
    </p:spTree>
    <p:extLst>
      <p:ext uri="{BB962C8B-B14F-4D97-AF65-F5344CB8AC3E}">
        <p14:creationId xmlns:p14="http://schemas.microsoft.com/office/powerpoint/2010/main" val="79203747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Parties and Allegations – Review</a:t>
            </a:r>
          </a:p>
        </p:txBody>
      </p:sp>
      <p:sp>
        <p:nvSpPr>
          <p:cNvPr id="3" name="Text Placeholder 2"/>
          <p:cNvSpPr>
            <a:spLocks noGrp="1"/>
          </p:cNvSpPr>
          <p:nvPr>
            <p:ph type="body" sz="quarter" idx="17"/>
          </p:nvPr>
        </p:nvSpPr>
        <p:spPr>
          <a:xfrm>
            <a:off x="760102" y="1422842"/>
            <a:ext cx="10513640" cy="4792763"/>
          </a:xfrm>
        </p:spPr>
        <p:txBody>
          <a:bodyPr>
            <a:normAutofit fontScale="92500" lnSpcReduction="20000"/>
          </a:bodyPr>
          <a:lstStyle/>
          <a:p>
            <a:pPr>
              <a:spcBef>
                <a:spcPts val="0"/>
              </a:spcBef>
              <a:spcAft>
                <a:spcPts val="1200"/>
              </a:spcAft>
            </a:pPr>
            <a:r>
              <a:rPr lang="en-US" sz="2800" dirty="0"/>
              <a:t>Parties</a:t>
            </a:r>
          </a:p>
          <a:p>
            <a:pPr marL="457200" indent="-457200">
              <a:spcBef>
                <a:spcPts val="0"/>
              </a:spcBef>
              <a:spcAft>
                <a:spcPts val="1200"/>
              </a:spcAft>
              <a:buFont typeface="Arial" panose="020B0604020202020204" pitchFamily="34" charset="0"/>
              <a:buChar char="•"/>
            </a:pPr>
            <a:r>
              <a:rPr lang="en-US" sz="2800" dirty="0"/>
              <a:t>Complainant Charlie Chaste, sophomore</a:t>
            </a:r>
          </a:p>
          <a:p>
            <a:pPr marL="457200" indent="-457200">
              <a:spcBef>
                <a:spcPts val="0"/>
              </a:spcBef>
              <a:spcAft>
                <a:spcPts val="1200"/>
              </a:spcAft>
              <a:buFont typeface="Arial" panose="020B0604020202020204" pitchFamily="34" charset="0"/>
              <a:buChar char="•"/>
            </a:pPr>
            <a:r>
              <a:rPr lang="en-US" sz="2800" dirty="0"/>
              <a:t>Respondent Jesse Jacobs, sophomore</a:t>
            </a:r>
          </a:p>
          <a:p>
            <a:pPr>
              <a:spcBef>
                <a:spcPts val="0"/>
              </a:spcBef>
              <a:spcAft>
                <a:spcPts val="1200"/>
              </a:spcAft>
            </a:pPr>
            <a:r>
              <a:rPr lang="en-US" sz="2800" dirty="0"/>
              <a:t>Witnesses</a:t>
            </a:r>
          </a:p>
          <a:p>
            <a:pPr marL="457200" indent="-457200">
              <a:spcBef>
                <a:spcPts val="0"/>
              </a:spcBef>
              <a:spcAft>
                <a:spcPts val="1200"/>
              </a:spcAft>
              <a:buFont typeface="Arial" panose="020B0604020202020204" pitchFamily="34" charset="0"/>
              <a:buChar char="•"/>
            </a:pPr>
            <a:r>
              <a:rPr lang="en-US" sz="2800" dirty="0"/>
              <a:t>Whitney Wildcat (interviewed during investigation)</a:t>
            </a:r>
          </a:p>
          <a:p>
            <a:pPr>
              <a:spcBef>
                <a:spcPts val="0"/>
              </a:spcBef>
              <a:spcAft>
                <a:spcPts val="1200"/>
              </a:spcAft>
            </a:pPr>
            <a:r>
              <a:rPr lang="en-US" sz="2800" dirty="0"/>
              <a:t>Allegations</a:t>
            </a:r>
          </a:p>
          <a:p>
            <a:pPr marL="457200" indent="-457200">
              <a:spcBef>
                <a:spcPts val="0"/>
              </a:spcBef>
              <a:spcAft>
                <a:spcPts val="1200"/>
              </a:spcAft>
              <a:buFont typeface="Arial" panose="020B0604020202020204" pitchFamily="34" charset="0"/>
              <a:buChar char="•"/>
            </a:pPr>
            <a:r>
              <a:rPr lang="en-US" dirty="0"/>
              <a:t>Charlie alleges that, on October 13, 2022, Charlie’s romantic partner, Jesse Jacobs, assaulted Charlie during an argument.  Charlie reported that the two were sitting in Jesse’s car outside of Charlie’s residence hall.  Jesse grabbed Charlie’s arm, leaving a bruise, and slapped Charlie across the face.</a:t>
            </a: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251579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else do we know is in the record?</a:t>
            </a:r>
          </a:p>
        </p:txBody>
      </p:sp>
      <p:sp>
        <p:nvSpPr>
          <p:cNvPr id="3" name="Text Placeholder 2"/>
          <p:cNvSpPr>
            <a:spLocks noGrp="1"/>
          </p:cNvSpPr>
          <p:nvPr>
            <p:ph type="body" sz="quarter" idx="17"/>
          </p:nvPr>
        </p:nvSpPr>
        <p:spPr>
          <a:xfrm>
            <a:off x="760102" y="1422842"/>
            <a:ext cx="10513640" cy="4792763"/>
          </a:xfrm>
        </p:spPr>
        <p:txBody>
          <a:bodyPr>
            <a:normAutofit/>
          </a:bodyPr>
          <a:lstStyle/>
          <a:p>
            <a:pPr marL="457200" lvl="0" indent="-457200">
              <a:buFont typeface="Arial" panose="020B0604020202020204" pitchFamily="34" charset="0"/>
              <a:buChar char="•"/>
            </a:pPr>
            <a:r>
              <a:rPr lang="en-US" dirty="0"/>
              <a:t>Interview summaries</a:t>
            </a:r>
          </a:p>
          <a:p>
            <a:pPr marL="457200" lvl="0" indent="-457200">
              <a:buFont typeface="Arial" panose="020B0604020202020204" pitchFamily="34" charset="0"/>
              <a:buChar char="•"/>
            </a:pPr>
            <a:r>
              <a:rPr lang="en-US" dirty="0"/>
              <a:t>Security footage shows the car pulling up to the residence hall at 11:44 p.m. and Charlie exiting approximately six minutes later.  The camera can’t see the inside of the car.</a:t>
            </a:r>
          </a:p>
          <a:p>
            <a:pPr marL="457200" lvl="0" indent="-457200">
              <a:buFont typeface="Arial" panose="020B0604020202020204" pitchFamily="34" charset="0"/>
              <a:buChar char="•"/>
            </a:pPr>
            <a:r>
              <a:rPr lang="en-US" dirty="0"/>
              <a:t>Card swipes show Charlie entered the residence hall’s main door by the parking lot at 11:45 p.m., then again at 12:08 a.m. through side door; security footage could not be obtained for the later swipe.</a:t>
            </a:r>
          </a:p>
          <a:p>
            <a:pPr marL="457200" lvl="0" indent="-457200">
              <a:buFont typeface="Arial" panose="020B0604020202020204" pitchFamily="34" charset="0"/>
              <a:buChar char="•"/>
            </a:pPr>
            <a:r>
              <a:rPr lang="en-US" dirty="0"/>
              <a:t>Both parties reviewed the investigation report</a:t>
            </a:r>
          </a:p>
          <a:p>
            <a:pPr marL="457200" lvl="0" indent="-457200">
              <a:buFont typeface="Arial" panose="020B0604020202020204" pitchFamily="34" charset="0"/>
              <a:buChar char="•"/>
            </a:pPr>
            <a:r>
              <a:rPr lang="en-US" dirty="0"/>
              <a:t>Neither party provided a response</a:t>
            </a:r>
          </a:p>
          <a:p>
            <a:pPr marL="457200" lvl="0" indent="-457200">
              <a:buFont typeface="Arial" panose="020B0604020202020204" pitchFamily="34" charset="0"/>
              <a:buChar char="•"/>
            </a:pPr>
            <a:endParaRPr lang="en-US" dirty="0"/>
          </a:p>
          <a:p>
            <a:pPr>
              <a:spcBef>
                <a:spcPts val="0"/>
              </a:spcBef>
              <a:spcAft>
                <a:spcPts val="1200"/>
              </a:spcAft>
            </a:pPr>
            <a:endParaRPr lang="en-US" sz="2800" dirty="0"/>
          </a:p>
        </p:txBody>
      </p:sp>
    </p:spTree>
    <p:extLst>
      <p:ext uri="{BB962C8B-B14F-4D97-AF65-F5344CB8AC3E}">
        <p14:creationId xmlns:p14="http://schemas.microsoft.com/office/powerpoint/2010/main" val="100280894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Policy at Issue</a:t>
            </a:r>
          </a:p>
        </p:txBody>
      </p:sp>
      <p:sp>
        <p:nvSpPr>
          <p:cNvPr id="3" name="Text Placeholder 2"/>
          <p:cNvSpPr>
            <a:spLocks noGrp="1"/>
          </p:cNvSpPr>
          <p:nvPr>
            <p:ph type="body" sz="quarter" idx="17"/>
          </p:nvPr>
        </p:nvSpPr>
        <p:spPr>
          <a:xfrm>
            <a:off x="760102" y="1422842"/>
            <a:ext cx="10513640" cy="4792763"/>
          </a:xfrm>
        </p:spPr>
        <p:txBody>
          <a:bodyPr>
            <a:normAutofit/>
          </a:bodyPr>
          <a:lstStyle/>
          <a:p>
            <a:pPr>
              <a:spcBef>
                <a:spcPts val="0"/>
              </a:spcBef>
              <a:spcAft>
                <a:spcPts val="1200"/>
              </a:spcAft>
            </a:pPr>
            <a:r>
              <a:rPr lang="en-US" sz="2800" dirty="0"/>
              <a:t>Dating Violence under the Policy:</a:t>
            </a:r>
          </a:p>
          <a:p>
            <a:pPr algn="just">
              <a:spcBef>
                <a:spcPts val="0"/>
              </a:spcBef>
              <a:spcAft>
                <a:spcPts val="1200"/>
              </a:spcAft>
            </a:pPr>
            <a:r>
              <a:rPr lang="en-US" dirty="0"/>
              <a:t>Violence, on the basis of sex, committed by a person who is or has been in a social relationship of a romantic or intimate nature with the complainant.  The existence of such a relationship shall be determined based on the complainant’s statement, and with consideration of the length of the relationship, the type of relationship, and the frequency of interaction between the persons involved in the relationship.  For the purposes of this definition, dating violence includes, but is not limited to, sexual or physical abuse or the threat of such abuse.  Dating violence does not include acts covered under the definition of domestic violence.</a:t>
            </a:r>
          </a:p>
          <a:p>
            <a:pPr>
              <a:spcBef>
                <a:spcPts val="0"/>
              </a:spcBef>
              <a:spcAft>
                <a:spcPts val="1200"/>
              </a:spcAft>
            </a:pPr>
            <a:endParaRPr lang="en-US" sz="2800" dirty="0"/>
          </a:p>
          <a:p>
            <a:pPr>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9719034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Dating Violence by Element</a:t>
            </a:r>
          </a:p>
        </p:txBody>
      </p:sp>
      <p:sp>
        <p:nvSpPr>
          <p:cNvPr id="3" name="Text Placeholder 2"/>
          <p:cNvSpPr>
            <a:spLocks noGrp="1"/>
          </p:cNvSpPr>
          <p:nvPr>
            <p:ph type="body" sz="quarter" idx="17"/>
          </p:nvPr>
        </p:nvSpPr>
        <p:spPr>
          <a:xfrm>
            <a:off x="760102" y="1422842"/>
            <a:ext cx="10513640" cy="4792763"/>
          </a:xfrm>
        </p:spPr>
        <p:txBody>
          <a:bodyPr>
            <a:normAutofit fontScale="85000" lnSpcReduction="20000"/>
          </a:bodyPr>
          <a:lstStyle/>
          <a:p>
            <a:pPr>
              <a:spcBef>
                <a:spcPts val="0"/>
              </a:spcBef>
              <a:spcAft>
                <a:spcPts val="1200"/>
              </a:spcAft>
            </a:pPr>
            <a:r>
              <a:rPr lang="en-US" sz="2800" dirty="0"/>
              <a:t>Dating Violence under the Policy:</a:t>
            </a:r>
          </a:p>
          <a:p>
            <a:pPr marL="514350" indent="-514350" algn="just">
              <a:spcBef>
                <a:spcPts val="0"/>
              </a:spcBef>
              <a:spcAft>
                <a:spcPts val="1200"/>
              </a:spcAft>
              <a:buFont typeface="+mj-lt"/>
              <a:buAutoNum type="arabicPeriod"/>
            </a:pPr>
            <a:r>
              <a:rPr lang="en-US" dirty="0"/>
              <a:t>Violence, </a:t>
            </a:r>
          </a:p>
          <a:p>
            <a:pPr marL="514350" indent="-514350" algn="just">
              <a:spcBef>
                <a:spcPts val="0"/>
              </a:spcBef>
              <a:spcAft>
                <a:spcPts val="1200"/>
              </a:spcAft>
              <a:buFont typeface="+mj-lt"/>
              <a:buAutoNum type="arabicPeriod"/>
            </a:pPr>
            <a:r>
              <a:rPr lang="en-US" dirty="0"/>
              <a:t>on the basis of sex, </a:t>
            </a:r>
          </a:p>
          <a:p>
            <a:pPr marL="514350" indent="-514350" algn="just">
              <a:spcBef>
                <a:spcPts val="0"/>
              </a:spcBef>
              <a:spcAft>
                <a:spcPts val="1200"/>
              </a:spcAft>
              <a:buFont typeface="+mj-lt"/>
              <a:buAutoNum type="arabicPeriod"/>
            </a:pPr>
            <a:r>
              <a:rPr lang="en-US" dirty="0"/>
              <a:t>committed by a person who is or has been in a social relationship of a romantic or intimate nature with the complainant.  </a:t>
            </a:r>
            <a:endParaRPr lang="en-US" sz="2800" dirty="0"/>
          </a:p>
          <a:p>
            <a:pPr>
              <a:spcBef>
                <a:spcPts val="0"/>
              </a:spcBef>
              <a:spcAft>
                <a:spcPts val="1200"/>
              </a:spcAft>
            </a:pPr>
            <a:r>
              <a:rPr lang="en-US" sz="2800" dirty="0"/>
              <a:t>Additional explanations of Policy:</a:t>
            </a:r>
          </a:p>
          <a:p>
            <a:pPr marL="457200" indent="-457200">
              <a:spcBef>
                <a:spcPts val="0"/>
              </a:spcBef>
              <a:spcAft>
                <a:spcPts val="1200"/>
              </a:spcAft>
              <a:buFont typeface="Arial" panose="020B0604020202020204" pitchFamily="34" charset="0"/>
              <a:buChar char="•"/>
            </a:pPr>
            <a:r>
              <a:rPr lang="en-US" sz="2800" dirty="0"/>
              <a:t>The existence of such a relationship shall be determined based on the complainant’s statement, and with consideration of the length of the relationship, the type of relationship, and the frequency of interaction between the persons involved in the relationship.  </a:t>
            </a:r>
          </a:p>
          <a:p>
            <a:pPr marL="457200" indent="-457200">
              <a:spcBef>
                <a:spcPts val="0"/>
              </a:spcBef>
              <a:spcAft>
                <a:spcPts val="1200"/>
              </a:spcAft>
              <a:buFont typeface="Arial" panose="020B0604020202020204" pitchFamily="34" charset="0"/>
              <a:buChar char="•"/>
            </a:pPr>
            <a:r>
              <a:rPr lang="en-US" sz="2800" dirty="0"/>
              <a:t>For the purposes of this definition, dating violence includes, but is not limited to, sexual or physical abuse or the threat of such abuse.  </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9227358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981200"/>
            <a:ext cx="8194007" cy="2739690"/>
          </a:xfrm>
        </p:spPr>
        <p:txBody>
          <a:bodyPr/>
          <a:lstStyle/>
          <a:p>
            <a:pPr algn="ctr"/>
            <a:r>
              <a:rPr lang="en-US" sz="3600" dirty="0">
                <a:effectLst>
                  <a:outerShdw blurRad="38100" dist="38100" dir="2700000" algn="tl">
                    <a:srgbClr val="000000">
                      <a:alpha val="43137"/>
                    </a:srgbClr>
                  </a:outerShdw>
                </a:effectLst>
              </a:rPr>
              <a:t>How Do You Choose Questions?</a:t>
            </a:r>
            <a:endParaRPr lang="en-US" dirty="0"/>
          </a:p>
        </p:txBody>
      </p:sp>
    </p:spTree>
    <p:extLst>
      <p:ext uri="{BB962C8B-B14F-4D97-AF65-F5344CB8AC3E}">
        <p14:creationId xmlns:p14="http://schemas.microsoft.com/office/powerpoint/2010/main" val="36158510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Don’t or Do You Know, Hearing Panel?</a:t>
            </a:r>
          </a:p>
        </p:txBody>
      </p:sp>
      <p:sp>
        <p:nvSpPr>
          <p:cNvPr id="3" name="Text Placeholder 2"/>
          <p:cNvSpPr>
            <a:spLocks noGrp="1"/>
          </p:cNvSpPr>
          <p:nvPr>
            <p:ph type="body" sz="quarter" idx="17"/>
          </p:nvPr>
        </p:nvSpPr>
        <p:spPr>
          <a:xfrm>
            <a:off x="787078" y="1759352"/>
            <a:ext cx="9495161" cy="4793849"/>
          </a:xfrm>
        </p:spPr>
        <p:txBody>
          <a:bodyPr>
            <a:normAutofit/>
          </a:bodyPr>
          <a:lstStyle/>
          <a:p>
            <a:pPr marL="457200" indent="-457200">
              <a:spcBef>
                <a:spcPts val="0"/>
              </a:spcBef>
              <a:spcAft>
                <a:spcPts val="1200"/>
              </a:spcAft>
              <a:buFont typeface="Arial" panose="020B0604020202020204" pitchFamily="34" charset="0"/>
              <a:buChar char="•"/>
            </a:pPr>
            <a:r>
              <a:rPr lang="en-US" sz="2800" dirty="0"/>
              <a:t>If you need to know it to make a determination, </a:t>
            </a:r>
            <a:r>
              <a:rPr lang="en-US" sz="2800" u="sng" dirty="0"/>
              <a:t>you</a:t>
            </a:r>
            <a:r>
              <a:rPr lang="en-US" sz="2800" dirty="0"/>
              <a:t> have the obligation to ask the question.</a:t>
            </a:r>
          </a:p>
          <a:p>
            <a:pPr marL="457200" indent="-457200">
              <a:spcBef>
                <a:spcPts val="0"/>
              </a:spcBef>
              <a:spcAft>
                <a:spcPts val="1200"/>
              </a:spcAft>
              <a:buFont typeface="Arial" panose="020B0604020202020204" pitchFamily="34" charset="0"/>
              <a:buChar char="•"/>
            </a:pPr>
            <a:r>
              <a:rPr lang="en-US" sz="2800" dirty="0"/>
              <a:t>It can be helpful to ask questions when you think you already know the answer, to ensure that you are able to sequence events correctly and that you understand nuances in the testimony.</a:t>
            </a:r>
          </a:p>
          <a:p>
            <a:pPr>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65535943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Posting These Materials</a:t>
            </a:r>
          </a:p>
        </p:txBody>
      </p:sp>
      <p:sp>
        <p:nvSpPr>
          <p:cNvPr id="5" name="Text Placeholder 7"/>
          <p:cNvSpPr>
            <a:spLocks noGrp="1"/>
          </p:cNvSpPr>
          <p:nvPr>
            <p:ph type="body" sz="quarter" idx="10"/>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a:t>Yes, you have permission to post these materials on your website as required by 34 C.F.R. 106.45(b)(10)(i)(D).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b="1" dirty="0"/>
          </a:p>
          <a:p>
            <a:pPr marL="914400" lvl="1" indent="-457200"/>
            <a:endParaRPr lang="en-US" dirty="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2</a:t>
            </a:fld>
            <a:endParaRPr lang="en-US" dirty="0">
              <a:solidFill>
                <a:srgbClr val="588AB6"/>
              </a:solidFill>
            </a:endParaRPr>
          </a:p>
        </p:txBody>
      </p:sp>
    </p:spTree>
    <p:extLst>
      <p:ext uri="{BB962C8B-B14F-4D97-AF65-F5344CB8AC3E}">
        <p14:creationId xmlns:p14="http://schemas.microsoft.com/office/powerpoint/2010/main" val="28703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Disputed Facts – A good place to start</a:t>
            </a:r>
          </a:p>
        </p:txBody>
      </p:sp>
      <p:sp>
        <p:nvSpPr>
          <p:cNvPr id="3" name="Text Placeholder 2"/>
          <p:cNvSpPr>
            <a:spLocks noGrp="1"/>
          </p:cNvSpPr>
          <p:nvPr>
            <p:ph type="body" sz="quarter" idx="17"/>
          </p:nvPr>
        </p:nvSpPr>
        <p:spPr>
          <a:xfrm>
            <a:off x="555457" y="1990846"/>
            <a:ext cx="10741307" cy="4479403"/>
          </a:xfrm>
        </p:spPr>
        <p:txBody>
          <a:bodyPr>
            <a:normAutofit fontScale="92500" lnSpcReduction="20000"/>
          </a:bodyPr>
          <a:lstStyle/>
          <a:p>
            <a:pPr>
              <a:spcBef>
                <a:spcPts val="0"/>
              </a:spcBef>
              <a:spcAft>
                <a:spcPts val="1200"/>
              </a:spcAft>
            </a:pPr>
            <a:r>
              <a:rPr lang="en-US" sz="2800" dirty="0"/>
              <a:t>Question on disputed facts so that you can weigh credibility, make a determination, and explain your rationale.</a:t>
            </a:r>
          </a:p>
          <a:p>
            <a:pPr>
              <a:spcBef>
                <a:spcPts val="0"/>
              </a:spcBef>
              <a:spcAft>
                <a:spcPts val="1200"/>
              </a:spcAft>
            </a:pPr>
            <a:r>
              <a:rPr lang="en-US" sz="2800" dirty="0"/>
              <a:t>So what are the disputed facts here – between the parties? (let’s limit this to just the investigation report – I know some actors have more details)</a:t>
            </a:r>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endParaRPr lang="en-US" sz="2800" dirty="0"/>
          </a:p>
          <a:p>
            <a:pPr>
              <a:spcBef>
                <a:spcPts val="0"/>
              </a:spcBef>
              <a:spcAft>
                <a:spcPts val="1200"/>
              </a:spcAft>
            </a:pPr>
            <a:r>
              <a:rPr lang="en-US" sz="2800" dirty="0"/>
              <a:t>Does the witness add anything?</a:t>
            </a:r>
          </a:p>
          <a:p>
            <a:pPr marL="457200" indent="-457200">
              <a:spcBef>
                <a:spcPts val="0"/>
              </a:spcBef>
              <a:spcAft>
                <a:spcPts val="1200"/>
              </a:spcAft>
              <a:buFont typeface="Arial" panose="020B0604020202020204" pitchFamily="34" charset="0"/>
              <a:buChar char="•"/>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420278946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Make Your Plans</a:t>
            </a:r>
          </a:p>
        </p:txBody>
      </p:sp>
      <p:sp>
        <p:nvSpPr>
          <p:cNvPr id="3" name="Text Placeholder 2"/>
          <p:cNvSpPr>
            <a:spLocks noGrp="1"/>
          </p:cNvSpPr>
          <p:nvPr>
            <p:ph type="body" sz="quarter" idx="17"/>
          </p:nvPr>
        </p:nvSpPr>
        <p:spPr>
          <a:xfrm>
            <a:off x="555458" y="1631186"/>
            <a:ext cx="9726782" cy="4922015"/>
          </a:xfrm>
        </p:spPr>
        <p:txBody>
          <a:bodyPr>
            <a:normAutofit/>
          </a:bodyPr>
          <a:lstStyle/>
          <a:p>
            <a:pPr marL="457200" indent="-457200">
              <a:spcBef>
                <a:spcPts val="0"/>
              </a:spcBef>
              <a:spcAft>
                <a:spcPts val="1200"/>
              </a:spcAft>
              <a:buFont typeface="Arial" panose="020B0604020202020204" pitchFamily="34" charset="0"/>
              <a:buChar char="•"/>
            </a:pPr>
            <a:r>
              <a:rPr lang="en-US" sz="2800" dirty="0"/>
              <a:t>Hearing Panel:</a:t>
            </a:r>
          </a:p>
          <a:p>
            <a:pPr marL="800100" lvl="1" indent="-457200">
              <a:spcBef>
                <a:spcPts val="0"/>
              </a:spcBef>
              <a:spcAft>
                <a:spcPts val="1200"/>
              </a:spcAft>
            </a:pPr>
            <a:r>
              <a:rPr lang="en-US" sz="2650" dirty="0"/>
              <a:t>What themes do you wish to draw out? </a:t>
            </a:r>
          </a:p>
          <a:p>
            <a:pPr marL="800100" lvl="1" indent="-457200">
              <a:spcBef>
                <a:spcPts val="0"/>
              </a:spcBef>
              <a:spcAft>
                <a:spcPts val="1200"/>
              </a:spcAft>
            </a:pPr>
            <a:r>
              <a:rPr lang="en-US" sz="2650" dirty="0"/>
              <a:t>What disputed points do you need information on?</a:t>
            </a:r>
          </a:p>
          <a:p>
            <a:pPr marL="800100" lvl="1" indent="-457200">
              <a:spcBef>
                <a:spcPts val="0"/>
              </a:spcBef>
              <a:spcAft>
                <a:spcPts val="1200"/>
              </a:spcAft>
            </a:pPr>
            <a:r>
              <a:rPr lang="en-US" sz="2650" dirty="0"/>
              <a:t>Who will cover which topics?</a:t>
            </a:r>
          </a:p>
          <a:p>
            <a:pPr marL="800100" lvl="1" indent="-457200">
              <a:spcBef>
                <a:spcPts val="0"/>
              </a:spcBef>
              <a:spcAft>
                <a:spcPts val="1200"/>
              </a:spcAft>
            </a:pPr>
            <a:r>
              <a:rPr lang="en-US" sz="2650" dirty="0"/>
              <a:t>Which questions will be asked?</a:t>
            </a:r>
          </a:p>
          <a:p>
            <a:pPr marL="457200" indent="-457200">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4143204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Remember: Credibility Factors</a:t>
            </a:r>
          </a:p>
        </p:txBody>
      </p:sp>
      <p:sp>
        <p:nvSpPr>
          <p:cNvPr id="3" name="Text Placeholder 2"/>
          <p:cNvSpPr>
            <a:spLocks noGrp="1"/>
          </p:cNvSpPr>
          <p:nvPr>
            <p:ph type="body" sz="quarter" idx="17"/>
          </p:nvPr>
        </p:nvSpPr>
        <p:spPr>
          <a:xfrm>
            <a:off x="555458" y="1631186"/>
            <a:ext cx="9726782" cy="4922015"/>
          </a:xfrm>
        </p:spPr>
        <p:txBody>
          <a:bodyPr>
            <a:normAutofit fontScale="85000" lnSpcReduction="20000"/>
          </a:bodyPr>
          <a:lstStyle/>
          <a:p>
            <a:pPr marL="457200" indent="-457200">
              <a:spcBef>
                <a:spcPts val="0"/>
              </a:spcBef>
              <a:spcAft>
                <a:spcPts val="1200"/>
              </a:spcAft>
              <a:buFont typeface="Arial" panose="020B0604020202020204" pitchFamily="34" charset="0"/>
              <a:buChar char="•"/>
            </a:pPr>
            <a:r>
              <a:rPr lang="en-US" sz="2800" dirty="0"/>
              <a:t>Credibility is determined based on a “totality of the circumstances.”  Factors to consider:</a:t>
            </a:r>
          </a:p>
          <a:p>
            <a:pPr marL="914400" lvl="1" indent="-457200">
              <a:spcBef>
                <a:spcPts val="0"/>
              </a:spcBef>
              <a:spcAft>
                <a:spcPts val="1200"/>
              </a:spcAft>
            </a:pPr>
            <a:r>
              <a:rPr lang="en-US" sz="2450" dirty="0"/>
              <a:t>Witness statements</a:t>
            </a:r>
          </a:p>
          <a:p>
            <a:pPr marL="914400" lvl="1" indent="-457200">
              <a:spcBef>
                <a:spcPts val="0"/>
              </a:spcBef>
              <a:spcAft>
                <a:spcPts val="1200"/>
              </a:spcAft>
            </a:pPr>
            <a:r>
              <a:rPr lang="en-US" sz="2450" dirty="0"/>
              <a:t>Detail and consistency of accounts</a:t>
            </a:r>
          </a:p>
          <a:p>
            <a:pPr marL="914400" lvl="1" indent="-457200">
              <a:spcBef>
                <a:spcPts val="0"/>
              </a:spcBef>
              <a:spcAft>
                <a:spcPts val="1200"/>
              </a:spcAft>
            </a:pPr>
            <a:r>
              <a:rPr lang="en-US" sz="2450" dirty="0"/>
              <a:t>Corroborating evidence or the lack thereof, if it should logically exist</a:t>
            </a:r>
          </a:p>
          <a:p>
            <a:pPr marL="914400" lvl="1" indent="-457200">
              <a:spcBef>
                <a:spcPts val="0"/>
              </a:spcBef>
              <a:spcAft>
                <a:spcPts val="1200"/>
              </a:spcAft>
            </a:pPr>
            <a:r>
              <a:rPr lang="en-US" sz="2450" dirty="0"/>
              <a:t>Information about how the reporting person acted following the incident, both immediately and over time</a:t>
            </a:r>
          </a:p>
          <a:p>
            <a:pPr marL="914400" lvl="1" indent="-457200">
              <a:spcBef>
                <a:spcPts val="0"/>
              </a:spcBef>
              <a:spcAft>
                <a:spcPts val="1200"/>
              </a:spcAft>
            </a:pPr>
            <a:r>
              <a:rPr lang="en-US" sz="2450" dirty="0"/>
              <a:t>Information about whether the complainant told others about the incident soon after it occurred</a:t>
            </a:r>
          </a:p>
          <a:p>
            <a:pPr marL="914400" lvl="1" indent="-457200">
              <a:spcBef>
                <a:spcPts val="0"/>
              </a:spcBef>
              <a:spcAft>
                <a:spcPts val="1200"/>
              </a:spcAft>
            </a:pPr>
            <a:r>
              <a:rPr lang="en-US" sz="2450" dirty="0"/>
              <a:t>Other contemporaneous evidence of accounts</a:t>
            </a:r>
          </a:p>
          <a:p>
            <a:pPr marL="914400" lvl="1" indent="-457200">
              <a:spcBef>
                <a:spcPts val="0"/>
              </a:spcBef>
              <a:spcAft>
                <a:spcPts val="1200"/>
              </a:spcAft>
            </a:pPr>
            <a:r>
              <a:rPr lang="en-US" sz="2450" dirty="0"/>
              <a:t>Credible reports of similar incidents by the respondent (careful here!)</a:t>
            </a:r>
          </a:p>
          <a:p>
            <a:pPr marL="914400" lvl="1" indent="-457200">
              <a:spcBef>
                <a:spcPts val="0"/>
              </a:spcBef>
              <a:spcAft>
                <a:spcPts val="1200"/>
              </a:spcAft>
            </a:pPr>
            <a:r>
              <a:rPr lang="en-US" sz="2450" dirty="0"/>
              <a:t>Whether the reporting person has been shown to make false reports (again, careful here!)</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39430216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987" y="443978"/>
            <a:ext cx="11122025" cy="722313"/>
          </a:xfrm>
        </p:spPr>
        <p:txBody>
          <a:bodyPr>
            <a:normAutofit fontScale="90000"/>
          </a:bodyPr>
          <a:lstStyle/>
          <a:p>
            <a:pPr algn="ctr"/>
            <a:r>
              <a:rPr lang="en-US" dirty="0"/>
              <a:t>Mock Hearing</a:t>
            </a:r>
          </a:p>
        </p:txBody>
      </p:sp>
      <p:pic>
        <p:nvPicPr>
          <p:cNvPr id="4" name="Picture Placeholder 3" descr="Fuzzy spotlight photo of lights relecting down on a stage" title="Fuzzy spotlight"/>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75" b="21875"/>
          <a:stretch>
            <a:fillRect/>
          </a:stretch>
        </p:blipFill>
        <p:spPr>
          <a:xfrm>
            <a:off x="0" y="1388962"/>
            <a:ext cx="12192000" cy="5469038"/>
          </a:xfrm>
          <a:prstGeom prst="rect">
            <a:avLst/>
          </a:prstGeom>
        </p:spPr>
      </p:pic>
    </p:spTree>
    <p:extLst>
      <p:ext uri="{BB962C8B-B14F-4D97-AF65-F5344CB8AC3E}">
        <p14:creationId xmlns:p14="http://schemas.microsoft.com/office/powerpoint/2010/main" val="15796036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raffic sign with three arrows pointing in different directions and the caption &quot;Decisions Ahead&quot;" title="Sign with arrows"/>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a:t>How to Make a Good Decision</a:t>
            </a:r>
          </a:p>
        </p:txBody>
      </p:sp>
      <p:sp>
        <p:nvSpPr>
          <p:cNvPr id="4" name="Text Placeholder 3"/>
          <p:cNvSpPr>
            <a:spLocks noGrp="1"/>
          </p:cNvSpPr>
          <p:nvPr>
            <p:ph type="body" sz="quarter" idx="32"/>
          </p:nvPr>
        </p:nvSpPr>
        <p:spPr/>
        <p:txBody>
          <a:bodyPr/>
          <a:lstStyle/>
          <a:p>
            <a:r>
              <a:rPr lang="en-US" dirty="0"/>
              <a:t>Use your Policy and Follow your Process</a:t>
            </a:r>
          </a:p>
        </p:txBody>
      </p:sp>
    </p:spTree>
    <p:extLst>
      <p:ext uri="{BB962C8B-B14F-4D97-AF65-F5344CB8AC3E}">
        <p14:creationId xmlns:p14="http://schemas.microsoft.com/office/powerpoint/2010/main" val="11098306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Post-Hearing Procedures – Deliberating and Voting</a:t>
            </a:r>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800" dirty="0"/>
              <a:t>Hearing Panel votes – must be a majority if no consensus</a:t>
            </a:r>
          </a:p>
          <a:p>
            <a:pPr marL="342900" indent="-342900">
              <a:spcBef>
                <a:spcPts val="0"/>
              </a:spcBef>
              <a:spcAft>
                <a:spcPts val="1200"/>
              </a:spcAft>
              <a:buFont typeface="Arial" panose="020B0604020202020204" pitchFamily="34" charset="0"/>
              <a:buChar char="•"/>
            </a:pPr>
            <a:r>
              <a:rPr lang="en-US" sz="2800" dirty="0"/>
              <a:t>This is not a recorded discussion or vote</a:t>
            </a:r>
          </a:p>
          <a:p>
            <a:pPr marL="342900" indent="-342900">
              <a:spcBef>
                <a:spcPts val="0"/>
              </a:spcBef>
              <a:spcAft>
                <a:spcPts val="1200"/>
              </a:spcAft>
              <a:buFont typeface="Arial" panose="020B0604020202020204" pitchFamily="34" charset="0"/>
              <a:buChar char="•"/>
            </a:pPr>
            <a:endParaRPr lang="en-US" sz="2800" dirty="0"/>
          </a:p>
          <a:p>
            <a:pPr>
              <a:spcBef>
                <a:spcPts val="0"/>
              </a:spcBef>
              <a:spcAft>
                <a:spcPts val="1200"/>
              </a:spcAft>
            </a:pPr>
            <a:r>
              <a:rPr lang="en-US" sz="2800" dirty="0"/>
              <a:t>So how do you do this?</a:t>
            </a:r>
          </a:p>
          <a:p>
            <a:pPr>
              <a:spcBef>
                <a:spcPts val="0"/>
              </a:spcBef>
              <a:spcAft>
                <a:spcPts val="1200"/>
              </a:spcAft>
            </a:pPr>
            <a:endParaRPr lang="en-US" sz="2800" dirty="0"/>
          </a:p>
        </p:txBody>
      </p:sp>
    </p:spTree>
    <p:extLst>
      <p:ext uri="{BB962C8B-B14F-4D97-AF65-F5344CB8AC3E}">
        <p14:creationId xmlns:p14="http://schemas.microsoft.com/office/powerpoint/2010/main" val="19297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(1 of 3)</a:t>
            </a:r>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800" dirty="0"/>
              <a:t>Individual cases are not about statistics</a:t>
            </a:r>
          </a:p>
          <a:p>
            <a:pPr marL="342900" indent="-342900">
              <a:spcBef>
                <a:spcPts val="0"/>
              </a:spcBef>
              <a:spcAft>
                <a:spcPts val="1200"/>
              </a:spcAft>
              <a:buFont typeface="Arial" panose="020B0604020202020204" pitchFamily="34" charset="0"/>
              <a:buChar char="•"/>
            </a:pPr>
            <a:r>
              <a:rPr lang="en-US" sz="2800" dirty="0"/>
              <a:t>Decision in every case must be based on preponderance of evidence or clear and convincing evidence presented</a:t>
            </a:r>
          </a:p>
          <a:p>
            <a:pPr marL="342900" indent="-342900">
              <a:spcBef>
                <a:spcPts val="0"/>
              </a:spcBef>
              <a:spcAft>
                <a:spcPts val="1200"/>
              </a:spcAft>
              <a:buFont typeface="Arial" panose="020B0604020202020204" pitchFamily="34" charset="0"/>
              <a:buChar char="•"/>
            </a:pPr>
            <a:r>
              <a:rPr lang="en-US" sz="2800" dirty="0"/>
              <a:t>Cannot fill in evidentiary gaps with statistics, personal beliefs or information about trauma</a:t>
            </a:r>
          </a:p>
          <a:p>
            <a:pPr marL="342900" indent="-342900">
              <a:spcBef>
                <a:spcPts val="0"/>
              </a:spcBef>
              <a:spcAft>
                <a:spcPts val="1200"/>
              </a:spcAft>
              <a:buFont typeface="Arial" panose="020B0604020202020204" pitchFamily="34" charset="0"/>
              <a:buChar char="•"/>
            </a:pPr>
            <a:r>
              <a:rPr lang="en-US" sz="2800" dirty="0"/>
              <a:t>Process must be fair and impartial to each party</a:t>
            </a:r>
          </a:p>
          <a:p>
            <a:pPr marL="342900" indent="-342900">
              <a:spcBef>
                <a:spcPts val="0"/>
              </a:spcBef>
              <a:spcAft>
                <a:spcPts val="1200"/>
              </a:spcAft>
              <a:buFont typeface="Arial" panose="020B0604020202020204" pitchFamily="34" charset="0"/>
              <a:buChar char="•"/>
            </a:pPr>
            <a:r>
              <a:rPr lang="en-US" sz="2800" dirty="0"/>
              <a:t>Institution may proceed without active involvement of one or both parties; base conclusions on impartial view of evidence presented</a:t>
            </a:r>
          </a:p>
          <a:p>
            <a:pPr>
              <a:spcBef>
                <a:spcPts val="0"/>
              </a:spcBef>
              <a:spcAft>
                <a:spcPts val="1200"/>
              </a:spcAft>
            </a:pPr>
            <a:endParaRPr lang="en-US" sz="2800" dirty="0"/>
          </a:p>
        </p:txBody>
      </p:sp>
    </p:spTree>
    <p:extLst>
      <p:ext uri="{BB962C8B-B14F-4D97-AF65-F5344CB8AC3E}">
        <p14:creationId xmlns:p14="http://schemas.microsoft.com/office/powerpoint/2010/main" val="232224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a:t>
            </a:r>
            <a:r>
              <a:rPr lang="en-US" sz="2800" dirty="0"/>
              <a:t>(2 of 3)</a:t>
            </a:r>
          </a:p>
        </p:txBody>
      </p:sp>
      <p:sp>
        <p:nvSpPr>
          <p:cNvPr id="3" name="Text Placeholder 2"/>
          <p:cNvSpPr>
            <a:spLocks noGrp="1"/>
          </p:cNvSpPr>
          <p:nvPr>
            <p:ph type="body" sz="quarter" idx="17"/>
          </p:nvPr>
        </p:nvSpPr>
        <p:spPr/>
        <p:txBody>
          <a:bodyPr/>
          <a:lstStyle/>
          <a:p>
            <a:pPr marL="342900" indent="-342900">
              <a:spcBef>
                <a:spcPts val="0"/>
              </a:spcBef>
              <a:spcAft>
                <a:spcPts val="1200"/>
              </a:spcAft>
              <a:buClr>
                <a:srgbClr val="404040"/>
              </a:buClr>
              <a:buFont typeface="Arial" panose="020B0604020202020204" pitchFamily="34" charset="0"/>
              <a:buChar char="•"/>
            </a:pPr>
            <a:r>
              <a:rPr lang="en-US" sz="2800" dirty="0">
                <a:solidFill>
                  <a:srgbClr val="C00000"/>
                </a:solidFill>
              </a:rPr>
              <a:t>Withhold pre-judgment:  </a:t>
            </a:r>
            <a:r>
              <a:rPr lang="en-US" sz="2800" dirty="0"/>
              <a:t>The parties may not act as you expect them to</a:t>
            </a:r>
          </a:p>
          <a:p>
            <a:pPr marL="342900" indent="-342900">
              <a:spcBef>
                <a:spcPts val="0"/>
              </a:spcBef>
              <a:spcAft>
                <a:spcPts val="1200"/>
              </a:spcAft>
              <a:buFont typeface="Arial" panose="020B0604020202020204" pitchFamily="34" charset="0"/>
              <a:buChar char="•"/>
            </a:pPr>
            <a:r>
              <a:rPr lang="en-US" sz="2800" dirty="0"/>
              <a:t>Be aware of your own biases as well as those of the complainant, respondent, and witnesses</a:t>
            </a:r>
          </a:p>
          <a:p>
            <a:pPr marL="342900" indent="-342900">
              <a:spcBef>
                <a:spcPts val="0"/>
              </a:spcBef>
              <a:spcAft>
                <a:spcPts val="1200"/>
              </a:spcAft>
              <a:buFont typeface="Arial" panose="020B0604020202020204" pitchFamily="34" charset="0"/>
              <a:buChar char="•"/>
            </a:pPr>
            <a:r>
              <a:rPr lang="en-US" sz="2800" dirty="0"/>
              <a:t>Let the available facts and standard of proof guide your role in overseeing the live cross-examination hearing, not unfair victim-blaming or societal/personal biases</a:t>
            </a:r>
          </a:p>
          <a:p>
            <a:endParaRPr lang="en-US" dirty="0"/>
          </a:p>
        </p:txBody>
      </p:sp>
    </p:spTree>
    <p:extLst>
      <p:ext uri="{BB962C8B-B14F-4D97-AF65-F5344CB8AC3E}">
        <p14:creationId xmlns:p14="http://schemas.microsoft.com/office/powerpoint/2010/main" val="273623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Deliberating Reminders </a:t>
            </a:r>
            <a:r>
              <a:rPr lang="en-US" sz="2800" dirty="0"/>
              <a:t>(3 of 3)</a:t>
            </a:r>
          </a:p>
        </p:txBody>
      </p:sp>
      <p:sp>
        <p:nvSpPr>
          <p:cNvPr id="3" name="Text Placeholder 2"/>
          <p:cNvSpPr>
            <a:spLocks noGrp="1"/>
          </p:cNvSpPr>
          <p:nvPr>
            <p:ph type="body" sz="quarter" idx="17"/>
          </p:nvPr>
        </p:nvSpPr>
        <p:spPr/>
        <p:txBody>
          <a:bodyPr>
            <a:normAutofit/>
          </a:bodyPr>
          <a:lstStyle/>
          <a:p>
            <a:pPr marL="342900" indent="-342900">
              <a:buFont typeface="Arial" panose="020B0604020202020204" pitchFamily="34" charset="0"/>
              <a:buChar char="•"/>
            </a:pPr>
            <a:r>
              <a:rPr lang="en-US" sz="3200" dirty="0"/>
              <a:t>Burden of gathering the evidence on the recipient, not the parties </a:t>
            </a:r>
            <a:r>
              <a:rPr lang="en-US" sz="2400" dirty="0"/>
              <a:t>(30333)</a:t>
            </a:r>
          </a:p>
          <a:p>
            <a:pPr marL="685800" lvl="1" indent="-342900"/>
            <a:r>
              <a:rPr lang="en-US" sz="3050" dirty="0"/>
              <a:t>Don’t penalize a party for the questions no one asked them.</a:t>
            </a:r>
          </a:p>
        </p:txBody>
      </p:sp>
    </p:spTree>
    <p:extLst>
      <p:ext uri="{BB962C8B-B14F-4D97-AF65-F5344CB8AC3E}">
        <p14:creationId xmlns:p14="http://schemas.microsoft.com/office/powerpoint/2010/main" val="62032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Standard of Evidence</a:t>
            </a:r>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800" dirty="0"/>
              <a:t>Standard of Evidence: Preponderance of the Evidence </a:t>
            </a:r>
          </a:p>
          <a:p>
            <a:pPr marL="685800" lvl="1" indent="-342900">
              <a:spcBef>
                <a:spcPts val="0"/>
              </a:spcBef>
              <a:spcAft>
                <a:spcPts val="1200"/>
              </a:spcAft>
            </a:pPr>
            <a:r>
              <a:rPr lang="en-US" sz="2650" dirty="0"/>
              <a:t>Use this standard to make every factual determination!</a:t>
            </a:r>
          </a:p>
          <a:p>
            <a:pPr marL="342900" indent="-342900">
              <a:spcBef>
                <a:spcPts val="0"/>
              </a:spcBef>
              <a:spcAft>
                <a:spcPts val="1200"/>
              </a:spcAft>
              <a:buFont typeface="Arial" panose="020B0604020202020204" pitchFamily="34" charset="0"/>
              <a:buChar char="•"/>
            </a:pPr>
            <a:r>
              <a:rPr lang="en-US" sz="2800" dirty="0"/>
              <a:t>Must begin with a presumption of no violation by Respondent.</a:t>
            </a:r>
          </a:p>
          <a:p>
            <a:pPr marL="342900" indent="-342900">
              <a:spcBef>
                <a:spcPts val="0"/>
              </a:spcBef>
              <a:spcAft>
                <a:spcPts val="1200"/>
              </a:spcAft>
              <a:buFont typeface="Arial" panose="020B0604020202020204" pitchFamily="34" charset="0"/>
              <a:buChar char="•"/>
            </a:pPr>
            <a:r>
              <a:rPr lang="en-US" sz="2800" dirty="0"/>
              <a:t>If the case is truly “50-50,” the tie goes to the Respondent.</a:t>
            </a:r>
            <a:endParaRPr lang="en-US" sz="2650" dirty="0"/>
          </a:p>
          <a:p>
            <a:endParaRPr lang="en-US" sz="2650" dirty="0"/>
          </a:p>
          <a:p>
            <a:r>
              <a:rPr lang="en-US" sz="2650" i="1" dirty="0"/>
              <a:t>Tip when discussing and voting – go through each element of each allegation considering the standard of evidence</a:t>
            </a:r>
            <a:endParaRPr lang="en-US" i="1" dirty="0"/>
          </a:p>
        </p:txBody>
      </p:sp>
    </p:spTree>
    <p:extLst>
      <p:ext uri="{BB962C8B-B14F-4D97-AF65-F5344CB8AC3E}">
        <p14:creationId xmlns:p14="http://schemas.microsoft.com/office/powerpoint/2010/main" val="416041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Today’s Agenda</a:t>
            </a:r>
          </a:p>
        </p:txBody>
      </p:sp>
      <p:sp>
        <p:nvSpPr>
          <p:cNvPr id="5" name="Text Placeholder 7"/>
          <p:cNvSpPr>
            <a:spLocks noGrp="1"/>
          </p:cNvSpPr>
          <p:nvPr>
            <p:ph type="body" sz="quarter" idx="10"/>
          </p:nvPr>
        </p:nvSpPr>
        <p:spPr>
          <a:xfrm>
            <a:off x="555625" y="1685366"/>
            <a:ext cx="11150706" cy="4686860"/>
          </a:xfrm>
          <a:prstGeom prst="rect">
            <a:avLst/>
          </a:prstGeom>
        </p:spPr>
        <p:txBody>
          <a:bodyPr>
            <a:normAutofit/>
          </a:bodyPr>
          <a:lstStyle/>
          <a:p>
            <a:pPr marL="457200" indent="-457200">
              <a:buFont typeface="Arial" panose="020B0604020202020204" pitchFamily="34" charset="0"/>
              <a:buChar char="•"/>
            </a:pPr>
            <a:r>
              <a:rPr lang="en-US" dirty="0"/>
              <a:t>Overview of Roles and the Hearing </a:t>
            </a:r>
          </a:p>
          <a:p>
            <a:pPr marL="457200" indent="-457200">
              <a:buFont typeface="Arial" panose="020B0604020202020204" pitchFamily="34" charset="0"/>
              <a:buChar char="•"/>
            </a:pPr>
            <a:r>
              <a:rPr lang="en-US" dirty="0"/>
              <a:t>Review of the Investigation Report and Relevant Policy Language</a:t>
            </a:r>
          </a:p>
          <a:p>
            <a:pPr marL="457200" indent="-457200">
              <a:buFont typeface="Arial" panose="020B0604020202020204" pitchFamily="34" charset="0"/>
              <a:buChar char="•"/>
            </a:pPr>
            <a:r>
              <a:rPr lang="en-US" dirty="0"/>
              <a:t>Planning Questions for Parties and Witnesses</a:t>
            </a:r>
          </a:p>
          <a:p>
            <a:pPr marL="457200" indent="-457200">
              <a:buFont typeface="Arial" panose="020B0604020202020204" pitchFamily="34" charset="0"/>
              <a:buChar char="•"/>
            </a:pPr>
            <a:r>
              <a:rPr lang="en-US" sz="6000" dirty="0"/>
              <a:t>Live Hearing</a:t>
            </a:r>
          </a:p>
          <a:p>
            <a:pPr marL="457200" indent="-457200">
              <a:buFont typeface="Arial" panose="020B0604020202020204" pitchFamily="34" charset="0"/>
              <a:buChar char="•"/>
            </a:pPr>
            <a:r>
              <a:rPr lang="en-US" dirty="0"/>
              <a:t>Debrief</a:t>
            </a:r>
          </a:p>
          <a:p>
            <a:pPr marL="457200" indent="-457200">
              <a:buFont typeface="Arial" panose="020B0604020202020204" pitchFamily="34" charset="0"/>
              <a:buChar char="•"/>
            </a:pPr>
            <a:r>
              <a:rPr lang="en-US" dirty="0"/>
              <a:t>Deciding Our Case: Making a Good Decision and Writing the Decision</a:t>
            </a:r>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3</a:t>
            </a:fld>
            <a:endParaRPr lang="en-US" dirty="0">
              <a:solidFill>
                <a:srgbClr val="588AB6"/>
              </a:solidFill>
            </a:endParaRPr>
          </a:p>
        </p:txBody>
      </p:sp>
    </p:spTree>
    <p:extLst>
      <p:ext uri="{BB962C8B-B14F-4D97-AF65-F5344CB8AC3E}">
        <p14:creationId xmlns:p14="http://schemas.microsoft.com/office/powerpoint/2010/main" val="148992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900"/>
              </a:lnSpc>
            </a:pPr>
            <a:r>
              <a:rPr lang="en-US" sz="3800" dirty="0"/>
              <a:t>Objectively Evaluating Relevant Evidence</a:t>
            </a:r>
          </a:p>
        </p:txBody>
      </p:sp>
      <p:sp>
        <p:nvSpPr>
          <p:cNvPr id="3" name="Text Placeholder 2"/>
          <p:cNvSpPr>
            <a:spLocks noGrp="1"/>
          </p:cNvSpPr>
          <p:nvPr>
            <p:ph type="body" sz="quarter" idx="17"/>
          </p:nvPr>
        </p:nvSpPr>
        <p:spPr/>
        <p:txBody>
          <a:bodyPr/>
          <a:lstStyle/>
          <a:p>
            <a:pPr marL="342900" indent="-342900">
              <a:spcBef>
                <a:spcPts val="0"/>
              </a:spcBef>
              <a:spcAft>
                <a:spcPts val="1800"/>
              </a:spcAft>
              <a:buFont typeface="Arial" panose="020B0604020202020204" pitchFamily="34" charset="0"/>
              <a:buChar char="•"/>
            </a:pPr>
            <a:r>
              <a:rPr lang="en-US" sz="2800" dirty="0"/>
              <a:t>As addressed in the preamble and discussed earlier, the Hearing Officer should evaluate:</a:t>
            </a:r>
          </a:p>
          <a:p>
            <a:pPr marL="342900" indent="-342900">
              <a:spcBef>
                <a:spcPts val="0"/>
              </a:spcBef>
              <a:spcAft>
                <a:spcPts val="1800"/>
              </a:spcAft>
              <a:buFont typeface="Arial" panose="020B0604020202020204" pitchFamily="34" charset="0"/>
              <a:buChar char="•"/>
            </a:pPr>
            <a:r>
              <a:rPr lang="en-US" sz="2800" b="1" u="sng" dirty="0"/>
              <a:t>“consistency, accuracy, memory, and credibility</a:t>
            </a:r>
            <a:r>
              <a:rPr lang="en-US" sz="2800" dirty="0"/>
              <a:t> (30315)</a:t>
            </a:r>
          </a:p>
          <a:p>
            <a:pPr marL="342900" indent="-342900">
              <a:spcBef>
                <a:spcPts val="0"/>
              </a:spcBef>
              <a:spcAft>
                <a:spcPts val="1800"/>
              </a:spcAft>
              <a:buFont typeface="Arial" panose="020B0604020202020204" pitchFamily="34" charset="0"/>
              <a:buChar char="•"/>
            </a:pPr>
            <a:r>
              <a:rPr lang="en-US" sz="2800" b="1" u="sng" dirty="0"/>
              <a:t>“implausibility, inconsistency, unreliability, ulterior motives, and lack of credibility”</a:t>
            </a:r>
            <a:r>
              <a:rPr lang="en-US" sz="2800" dirty="0"/>
              <a:t> (030330)</a:t>
            </a:r>
          </a:p>
          <a:p>
            <a:pPr marL="342900" indent="-342900">
              <a:spcBef>
                <a:spcPts val="0"/>
              </a:spcBef>
              <a:spcAft>
                <a:spcPts val="1800"/>
              </a:spcAft>
              <a:buFont typeface="Arial" panose="020B0604020202020204" pitchFamily="34" charset="0"/>
              <a:buChar char="•"/>
            </a:pPr>
            <a:r>
              <a:rPr lang="en-US" sz="2800" dirty="0"/>
              <a:t>Standard of proof  and using it to guide decision</a:t>
            </a:r>
          </a:p>
          <a:p>
            <a:endParaRPr lang="en-US" dirty="0"/>
          </a:p>
          <a:p>
            <a:endParaRPr lang="en-US" dirty="0"/>
          </a:p>
        </p:txBody>
      </p:sp>
    </p:spTree>
    <p:extLst>
      <p:ext uri="{BB962C8B-B14F-4D97-AF65-F5344CB8AC3E}">
        <p14:creationId xmlns:p14="http://schemas.microsoft.com/office/powerpoint/2010/main" val="25978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Keep an Open Mind</a:t>
            </a:r>
            <a:endParaRPr lang="en-US" sz="28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800"/>
              </a:spcAft>
              <a:buFont typeface="Arial" panose="020B0604020202020204" pitchFamily="34" charset="0"/>
              <a:buChar char="•"/>
            </a:pPr>
            <a:r>
              <a:rPr lang="en-US" sz="3200" dirty="0"/>
              <a:t>Keep an open mind until all statements have been tested at the live hearing</a:t>
            </a:r>
          </a:p>
          <a:p>
            <a:pPr marL="342900" indent="-342900">
              <a:spcBef>
                <a:spcPts val="0"/>
              </a:spcBef>
              <a:spcAft>
                <a:spcPts val="1800"/>
              </a:spcAft>
              <a:buFont typeface="Arial" panose="020B0604020202020204" pitchFamily="34" charset="0"/>
              <a:buChar char="•"/>
            </a:pPr>
            <a:r>
              <a:rPr lang="en-US" sz="3200" dirty="0"/>
              <a:t>Don’t come to any judgment, opinion, conclusion or belief about any aspect of this matter until you’ve reviewed or heard all of the evidence AND consider only the evidence that can remain (statements in the record might have to be removed from consideration if not tested in live-hearing)</a:t>
            </a:r>
          </a:p>
          <a:p>
            <a:pPr marL="342900" indent="-342900">
              <a:buFont typeface="Arial" panose="020B0604020202020204" pitchFamily="34" charset="0"/>
              <a:buChar char="•"/>
            </a:pPr>
            <a:endParaRPr lang="en-US" sz="3050" dirty="0"/>
          </a:p>
        </p:txBody>
      </p:sp>
    </p:spTree>
    <p:extLst>
      <p:ext uri="{BB962C8B-B14F-4D97-AF65-F5344CB8AC3E}">
        <p14:creationId xmlns:p14="http://schemas.microsoft.com/office/powerpoint/2010/main" val="410142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Sound, Reasoned Decision</a:t>
            </a:r>
            <a:endParaRPr lang="en-US" sz="28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800"/>
              </a:spcAft>
              <a:buFont typeface="Arial" panose="020B0604020202020204" pitchFamily="34" charset="0"/>
              <a:buChar char="•"/>
            </a:pPr>
            <a:r>
              <a:rPr lang="en-US" sz="3200" dirty="0"/>
              <a:t>You must render a sound, reasoned decision on every charge</a:t>
            </a:r>
          </a:p>
          <a:p>
            <a:pPr marL="342900" indent="-342900">
              <a:spcBef>
                <a:spcPts val="0"/>
              </a:spcBef>
              <a:spcAft>
                <a:spcPts val="1800"/>
              </a:spcAft>
              <a:buFont typeface="Arial" panose="020B0604020202020204" pitchFamily="34" charset="0"/>
              <a:buChar char="•"/>
            </a:pPr>
            <a:r>
              <a:rPr lang="en-US" sz="3200" dirty="0"/>
              <a:t>You must determine the facts in this case based on the information presented</a:t>
            </a:r>
          </a:p>
          <a:p>
            <a:pPr marL="342900" indent="-342900">
              <a:spcBef>
                <a:spcPts val="0"/>
              </a:spcBef>
              <a:spcAft>
                <a:spcPts val="1800"/>
              </a:spcAft>
              <a:buFont typeface="Arial" panose="020B0604020202020204" pitchFamily="34" charset="0"/>
              <a:buChar char="•"/>
            </a:pPr>
            <a:r>
              <a:rPr lang="en-US" sz="3200" dirty="0"/>
              <a:t>You must determine what evidence to believe, the importance of the evidence, and the conclusions to draw from that evidence</a:t>
            </a:r>
          </a:p>
        </p:txBody>
      </p:sp>
    </p:spTree>
    <p:extLst>
      <p:ext uri="{BB962C8B-B14F-4D97-AF65-F5344CB8AC3E}">
        <p14:creationId xmlns:p14="http://schemas.microsoft.com/office/powerpoint/2010/main" val="190511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Consider All/Only Evidence</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You must make a decision based solely on the relevant evidence obtained in this matter and only statements in the record that have been tested in cross-examination</a:t>
            </a:r>
          </a:p>
          <a:p>
            <a:pPr marL="457200" indent="-457200">
              <a:spcBef>
                <a:spcPts val="0"/>
              </a:spcBef>
              <a:spcAft>
                <a:spcPts val="1800"/>
              </a:spcAft>
              <a:buFont typeface="Arial" panose="020B0604020202020204" pitchFamily="34" charset="0"/>
              <a:buChar char="•"/>
            </a:pPr>
            <a:r>
              <a:rPr lang="en-US" sz="3200" dirty="0"/>
              <a:t>You may consider nothing but this evidence</a:t>
            </a:r>
          </a:p>
        </p:txBody>
      </p:sp>
    </p:spTree>
    <p:extLst>
      <p:ext uri="{BB962C8B-B14F-4D97-AF65-F5344CB8AC3E}">
        <p14:creationId xmlns:p14="http://schemas.microsoft.com/office/powerpoint/2010/main" val="242462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Be Reasonable and Impartial</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You must be impartial when considering evidence and weighing the credibility of parties and witnesses</a:t>
            </a:r>
          </a:p>
          <a:p>
            <a:pPr marL="457200" indent="-457200">
              <a:spcBef>
                <a:spcPts val="0"/>
              </a:spcBef>
              <a:spcAft>
                <a:spcPts val="1800"/>
              </a:spcAft>
              <a:buFont typeface="Arial" panose="020B0604020202020204" pitchFamily="34" charset="0"/>
              <a:buChar char="•"/>
            </a:pPr>
            <a:r>
              <a:rPr lang="en-US" sz="3200" dirty="0"/>
              <a:t>You should not be swayed by prejudice, sympathy, or a personal view that you may have of the claim or any party</a:t>
            </a:r>
          </a:p>
          <a:p>
            <a:pPr marL="457200" indent="-457200">
              <a:spcBef>
                <a:spcPts val="0"/>
              </a:spcBef>
              <a:spcAft>
                <a:spcPts val="1800"/>
              </a:spcAft>
              <a:buFont typeface="Arial" panose="020B0604020202020204" pitchFamily="34" charset="0"/>
              <a:buChar char="•"/>
            </a:pPr>
            <a:r>
              <a:rPr lang="en-US" sz="3200" dirty="0"/>
              <a:t>Identify any actual or perceived conflict of interest</a:t>
            </a:r>
          </a:p>
        </p:txBody>
      </p:sp>
    </p:spTree>
    <p:extLst>
      <p:ext uri="{BB962C8B-B14F-4D97-AF65-F5344CB8AC3E}">
        <p14:creationId xmlns:p14="http://schemas.microsoft.com/office/powerpoint/2010/main" val="15907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Weight</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The quality of evidence is not determined by the volume of evidence or the number of witnesses or exhibits.</a:t>
            </a:r>
          </a:p>
          <a:p>
            <a:pPr marL="457200" indent="-457200">
              <a:spcBef>
                <a:spcPts val="0"/>
              </a:spcBef>
              <a:spcAft>
                <a:spcPts val="1800"/>
              </a:spcAft>
              <a:buFont typeface="Arial" panose="020B0604020202020204" pitchFamily="34" charset="0"/>
              <a:buChar char="•"/>
            </a:pPr>
            <a:r>
              <a:rPr lang="en-US" sz="3200" dirty="0"/>
              <a:t>It is the weight of the evidence, or its strength in tending to prove the issue at stake that is important.</a:t>
            </a:r>
          </a:p>
          <a:p>
            <a:pPr marL="457200" indent="-457200">
              <a:spcBef>
                <a:spcPts val="0"/>
              </a:spcBef>
              <a:spcAft>
                <a:spcPts val="1800"/>
              </a:spcAft>
              <a:buFont typeface="Arial" panose="020B0604020202020204" pitchFamily="34" charset="0"/>
              <a:buChar char="•"/>
            </a:pPr>
            <a:r>
              <a:rPr lang="en-US" sz="3200" dirty="0"/>
              <a:t>You must evaluate the evidence as a whole based on your own judgment.</a:t>
            </a:r>
          </a:p>
        </p:txBody>
      </p:sp>
    </p:spTree>
    <p:extLst>
      <p:ext uri="{BB962C8B-B14F-4D97-AF65-F5344CB8AC3E}">
        <p14:creationId xmlns:p14="http://schemas.microsoft.com/office/powerpoint/2010/main" val="340479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Credibility</a:t>
            </a:r>
            <a:endParaRPr lang="en-US" sz="2800" dirty="0"/>
          </a:p>
        </p:txBody>
      </p:sp>
      <p:sp>
        <p:nvSpPr>
          <p:cNvPr id="3" name="Text Placeholder 2"/>
          <p:cNvSpPr>
            <a:spLocks noGrp="1"/>
          </p:cNvSpPr>
          <p:nvPr>
            <p:ph type="body" sz="quarter" idx="17"/>
          </p:nvPr>
        </p:nvSpPr>
        <p:spPr/>
        <p:txBody>
          <a:bodyPr>
            <a:normAutofit fontScale="85000" lnSpcReduction="20000"/>
          </a:bodyPr>
          <a:lstStyle/>
          <a:p>
            <a:pPr marL="342900" indent="-342900">
              <a:spcBef>
                <a:spcPts val="0"/>
              </a:spcBef>
              <a:spcAft>
                <a:spcPts val="1800"/>
              </a:spcAft>
              <a:buFont typeface="Arial" panose="020B0604020202020204" pitchFamily="34" charset="0"/>
              <a:buChar char="•"/>
            </a:pPr>
            <a:r>
              <a:rPr lang="en-US" sz="3200" dirty="0"/>
              <a:t>You must give the testimony and information of each party or witness the degree of importance you reasonably believe it is entitled to receive.</a:t>
            </a:r>
          </a:p>
          <a:p>
            <a:pPr marL="342900" indent="-342900">
              <a:spcBef>
                <a:spcPts val="0"/>
              </a:spcBef>
              <a:spcAft>
                <a:spcPts val="1800"/>
              </a:spcAft>
              <a:buFont typeface="Arial" panose="020B0604020202020204" pitchFamily="34" charset="0"/>
              <a:buChar char="•"/>
            </a:pPr>
            <a:r>
              <a:rPr lang="en-US" sz="3200" dirty="0"/>
              <a:t>Identify all conflicts and attempt to resolve those conflicts and determine where the truth (</a:t>
            </a:r>
            <a:r>
              <a:rPr lang="en-US" sz="3200" u="sng" dirty="0"/>
              <a:t>standard or review/proof</a:t>
            </a:r>
            <a:r>
              <a:rPr lang="en-US" sz="3200" dirty="0"/>
              <a:t>) lies.</a:t>
            </a:r>
          </a:p>
          <a:p>
            <a:pPr marL="457200" indent="-457200">
              <a:spcBef>
                <a:spcPts val="0"/>
              </a:spcBef>
              <a:spcAft>
                <a:spcPts val="1800"/>
              </a:spcAft>
              <a:buFont typeface="Arial" panose="020B0604020202020204" pitchFamily="34" charset="0"/>
              <a:buChar char="•"/>
            </a:pPr>
            <a:r>
              <a:rPr lang="en-US" sz="3200" dirty="0"/>
              <a:t>Consider the reasonableness or unreasonableness, or probability or improbability, of the testimony.</a:t>
            </a:r>
          </a:p>
          <a:p>
            <a:pPr marL="457200" indent="-457200">
              <a:spcBef>
                <a:spcPts val="0"/>
              </a:spcBef>
              <a:spcAft>
                <a:spcPts val="1800"/>
              </a:spcAft>
              <a:buFont typeface="Arial" panose="020B0604020202020204" pitchFamily="34" charset="0"/>
              <a:buChar char="•"/>
            </a:pPr>
            <a:r>
              <a:rPr lang="en-US" sz="3200" dirty="0"/>
              <a:t>Does the witness have any motive?</a:t>
            </a:r>
          </a:p>
          <a:p>
            <a:pPr marL="457200" indent="-457200">
              <a:spcBef>
                <a:spcPts val="0"/>
              </a:spcBef>
              <a:spcAft>
                <a:spcPts val="1800"/>
              </a:spcAft>
              <a:buFont typeface="Arial" panose="020B0604020202020204" pitchFamily="34" charset="0"/>
              <a:buChar char="•"/>
            </a:pPr>
            <a:r>
              <a:rPr lang="en-US" sz="3200" dirty="0"/>
              <a:t>Is there any bias?</a:t>
            </a:r>
          </a:p>
          <a:p>
            <a:pPr marL="342900" indent="-342900">
              <a:spcBef>
                <a:spcPts val="0"/>
              </a:spcBef>
              <a:spcAft>
                <a:spcPts val="1800"/>
              </a:spcAft>
              <a:buFont typeface="Arial" panose="020B0604020202020204" pitchFamily="34" charset="0"/>
              <a:buChar char="•"/>
            </a:pPr>
            <a:endParaRPr lang="en-US" sz="3200" dirty="0"/>
          </a:p>
          <a:p>
            <a:endParaRPr lang="en-US" sz="3200" dirty="0"/>
          </a:p>
        </p:txBody>
      </p:sp>
    </p:spTree>
    <p:extLst>
      <p:ext uri="{BB962C8B-B14F-4D97-AF65-F5344CB8AC3E}">
        <p14:creationId xmlns:p14="http://schemas.microsoft.com/office/powerpoint/2010/main" val="332735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Draw Reasonable Inferences (1)</a:t>
            </a:r>
            <a:endParaRPr lang="en-US" sz="2800" dirty="0"/>
          </a:p>
        </p:txBody>
      </p:sp>
      <p:sp>
        <p:nvSpPr>
          <p:cNvPr id="3" name="Text Placeholder 2"/>
          <p:cNvSpPr>
            <a:spLocks noGrp="1"/>
          </p:cNvSpPr>
          <p:nvPr>
            <p:ph type="body" sz="quarter" idx="17"/>
          </p:nvPr>
        </p:nvSpPr>
        <p:spPr/>
        <p:txBody>
          <a:bodyPr>
            <a:normAutofit fontScale="92500" lnSpcReduction="10000"/>
          </a:bodyPr>
          <a:lstStyle/>
          <a:p>
            <a:pPr marL="342900" indent="-342900">
              <a:spcBef>
                <a:spcPts val="0"/>
              </a:spcBef>
              <a:spcAft>
                <a:spcPts val="1800"/>
              </a:spcAft>
              <a:buFont typeface="Arial" panose="020B0604020202020204" pitchFamily="34" charset="0"/>
              <a:buChar char="•"/>
            </a:pPr>
            <a:r>
              <a:rPr lang="en-US" sz="3200" dirty="0"/>
              <a:t>Inferences are sometimes called “circumstantial evidence.”</a:t>
            </a:r>
          </a:p>
          <a:p>
            <a:pPr marL="342900" indent="-342900">
              <a:spcBef>
                <a:spcPts val="0"/>
              </a:spcBef>
              <a:spcAft>
                <a:spcPts val="1800"/>
              </a:spcAft>
              <a:buFont typeface="Arial" panose="020B0604020202020204" pitchFamily="34" charset="0"/>
              <a:buChar char="•"/>
            </a:pPr>
            <a:r>
              <a:rPr lang="en-US" sz="3200" dirty="0"/>
              <a:t>It is the evidence that you infer from direct evidence that you reviewed during the course of reviewing the evidence.</a:t>
            </a:r>
          </a:p>
          <a:p>
            <a:pPr marL="342900" indent="-342900">
              <a:spcBef>
                <a:spcPts val="0"/>
              </a:spcBef>
              <a:spcAft>
                <a:spcPts val="1800"/>
              </a:spcAft>
              <a:buFont typeface="Arial" panose="020B0604020202020204" pitchFamily="34" charset="0"/>
              <a:buChar char="•"/>
            </a:pPr>
            <a:r>
              <a:rPr lang="en-US" sz="3200" dirty="0"/>
              <a:t>Inferences only as warranted and reasonable and not due to decision to opt out of cross-examination or questioning.</a:t>
            </a:r>
          </a:p>
          <a:p>
            <a:pPr marL="342900" indent="-342900">
              <a:spcBef>
                <a:spcPts val="0"/>
              </a:spcBef>
              <a:spcAft>
                <a:spcPts val="1800"/>
              </a:spcAft>
              <a:buFont typeface="Arial" panose="020B0604020202020204" pitchFamily="34" charset="0"/>
              <a:buChar char="•"/>
            </a:pPr>
            <a:r>
              <a:rPr lang="en-US" sz="3200" dirty="0"/>
              <a:t>Use your standard of evidence as defined by your policy when evaluating whether someone is responsible for each policy violation and ALWAYS start with presumption of no violation.</a:t>
            </a:r>
          </a:p>
          <a:p>
            <a:pPr marL="342900" indent="-342900">
              <a:spcBef>
                <a:spcPts val="0"/>
              </a:spcBef>
              <a:spcAft>
                <a:spcPts val="1800"/>
              </a:spcAft>
              <a:buFont typeface="Arial" panose="020B0604020202020204" pitchFamily="34" charset="0"/>
              <a:buChar char="•"/>
            </a:pPr>
            <a:endParaRPr lang="en-US" sz="3200" dirty="0"/>
          </a:p>
          <a:p>
            <a:pPr marL="342900" indent="-342900">
              <a:spcBef>
                <a:spcPts val="0"/>
              </a:spcBef>
              <a:spcAft>
                <a:spcPts val="1800"/>
              </a:spcAft>
              <a:buFont typeface="Arial" panose="020B0604020202020204" pitchFamily="34" charset="0"/>
              <a:buChar char="•"/>
            </a:pPr>
            <a:endParaRPr lang="en-US" sz="3200" dirty="0"/>
          </a:p>
          <a:p>
            <a:endParaRPr lang="en-US" sz="3200" dirty="0"/>
          </a:p>
        </p:txBody>
      </p:sp>
    </p:spTree>
    <p:extLst>
      <p:ext uri="{BB962C8B-B14F-4D97-AF65-F5344CB8AC3E}">
        <p14:creationId xmlns:p14="http://schemas.microsoft.com/office/powerpoint/2010/main" val="72812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Draw Reasonable Inferences (2)</a:t>
            </a:r>
            <a:endParaRPr lang="en-US" sz="2800" dirty="0"/>
          </a:p>
        </p:txBody>
      </p:sp>
      <p:sp>
        <p:nvSpPr>
          <p:cNvPr id="3" name="Text Placeholder 2"/>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3200" dirty="0"/>
              <a:t>Look to all the evidence in total, and make judgments about the weight and credibility, and then determine whether or not the burden has been met.</a:t>
            </a:r>
          </a:p>
          <a:p>
            <a:pPr marL="457200" indent="-457200">
              <a:spcBef>
                <a:spcPts val="0"/>
              </a:spcBef>
              <a:spcAft>
                <a:spcPts val="1800"/>
              </a:spcAft>
              <a:buFont typeface="Arial" panose="020B0604020202020204" pitchFamily="34" charset="0"/>
              <a:buChar char="•"/>
            </a:pPr>
            <a:r>
              <a:rPr lang="en-US" sz="3200" dirty="0"/>
              <a:t>Any time you make a decision, use your standard of evidence</a:t>
            </a:r>
          </a:p>
        </p:txBody>
      </p:sp>
    </p:spTree>
    <p:extLst>
      <p:ext uri="{BB962C8B-B14F-4D97-AF65-F5344CB8AC3E}">
        <p14:creationId xmlns:p14="http://schemas.microsoft.com/office/powerpoint/2010/main" val="65147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Tips for Evaluating Evidence – Don’t Consider Impact</a:t>
            </a:r>
            <a:endParaRPr lang="en-US" sz="2800" dirty="0"/>
          </a:p>
        </p:txBody>
      </p:sp>
      <p:sp>
        <p:nvSpPr>
          <p:cNvPr id="3" name="Text Placeholder 2"/>
          <p:cNvSpPr>
            <a:spLocks noGrp="1"/>
          </p:cNvSpPr>
          <p:nvPr>
            <p:ph type="body" sz="quarter" idx="17"/>
          </p:nvPr>
        </p:nvSpPr>
        <p:spPr/>
        <p:txBody>
          <a:bodyPr>
            <a:normAutofit lnSpcReduction="10000"/>
          </a:bodyPr>
          <a:lstStyle/>
          <a:p>
            <a:pPr marL="342900" indent="-342900">
              <a:spcBef>
                <a:spcPts val="0"/>
              </a:spcBef>
              <a:spcAft>
                <a:spcPts val="1800"/>
              </a:spcAft>
              <a:buFont typeface="Arial" panose="020B0604020202020204" pitchFamily="34" charset="0"/>
              <a:buChar char="•"/>
            </a:pPr>
            <a:r>
              <a:rPr lang="en-US" sz="3200" dirty="0"/>
              <a:t>Don’t consider the potential impact of your decision on either party when determining if the charges have been proven.</a:t>
            </a:r>
          </a:p>
          <a:p>
            <a:pPr marL="342900" indent="-342900">
              <a:spcBef>
                <a:spcPts val="0"/>
              </a:spcBef>
              <a:spcAft>
                <a:spcPts val="1800"/>
              </a:spcAft>
              <a:buFont typeface="Arial" panose="020B0604020202020204" pitchFamily="34" charset="0"/>
              <a:buChar char="•"/>
            </a:pPr>
            <a:r>
              <a:rPr lang="en-US" sz="3200" dirty="0"/>
              <a:t>Focus only on the charge or charges brought in the case and whether the evidence presented to you is sufficient to persuade you that the respondent is responsible for the charges.</a:t>
            </a:r>
          </a:p>
          <a:p>
            <a:pPr marL="342900" indent="-342900">
              <a:spcBef>
                <a:spcPts val="0"/>
              </a:spcBef>
              <a:spcAft>
                <a:spcPts val="1800"/>
              </a:spcAft>
              <a:buClr>
                <a:srgbClr val="404040"/>
              </a:buClr>
              <a:buFont typeface="Arial" panose="020B0604020202020204" pitchFamily="34" charset="0"/>
              <a:buChar char="•"/>
            </a:pPr>
            <a:r>
              <a:rPr lang="en-US" sz="3200" b="1" u="sng" dirty="0">
                <a:solidFill>
                  <a:srgbClr val="C00000"/>
                </a:solidFill>
              </a:rPr>
              <a:t>Do not consider the impact of your decision</a:t>
            </a:r>
            <a:r>
              <a:rPr lang="en-US" sz="3200" dirty="0">
                <a:solidFill>
                  <a:srgbClr val="C00000"/>
                </a:solidFill>
              </a:rPr>
              <a:t>.</a:t>
            </a:r>
          </a:p>
        </p:txBody>
      </p:sp>
    </p:spTree>
    <p:extLst>
      <p:ext uri="{BB962C8B-B14F-4D97-AF65-F5344CB8AC3E}">
        <p14:creationId xmlns:p14="http://schemas.microsoft.com/office/powerpoint/2010/main" val="52792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hand in the middle of a line of dominos stopping dominos falling down from knocking down the remaining dominos" title="Photo of dominos and hand"/>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44" b="25344"/>
          <a:stretch>
            <a:fillRect/>
          </a:stretch>
        </p:blipFill>
        <p:spPr/>
      </p:pic>
      <p:sp>
        <p:nvSpPr>
          <p:cNvPr id="3" name="Title 2"/>
          <p:cNvSpPr>
            <a:spLocks noGrp="1"/>
          </p:cNvSpPr>
          <p:nvPr>
            <p:ph type="title"/>
          </p:nvPr>
        </p:nvSpPr>
        <p:spPr>
          <a:xfrm>
            <a:off x="438150" y="4528385"/>
            <a:ext cx="11287126" cy="1528031"/>
          </a:xfrm>
        </p:spPr>
        <p:txBody>
          <a:bodyPr>
            <a:normAutofit fontScale="90000"/>
          </a:bodyPr>
          <a:lstStyle/>
          <a:p>
            <a:r>
              <a:rPr lang="en-US" dirty="0"/>
              <a:t>Overview of Roles and the Hearing:</a:t>
            </a:r>
            <a:br>
              <a:rPr lang="en-US" dirty="0"/>
            </a:br>
            <a:r>
              <a:rPr lang="en-US" dirty="0"/>
              <a:t>Conducting a Process That Protects and Holds Accountable</a:t>
            </a:r>
          </a:p>
        </p:txBody>
      </p:sp>
    </p:spTree>
    <p:extLst>
      <p:ext uri="{BB962C8B-B14F-4D97-AF65-F5344CB8AC3E}">
        <p14:creationId xmlns:p14="http://schemas.microsoft.com/office/powerpoint/2010/main" val="3097307435"/>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 of hands in front of a laptop or tablet with a keyboard poised to write " title="Hands at a laptop"/>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402" b="25402"/>
          <a:stretch>
            <a:fillRect/>
          </a:stretch>
        </p:blipFill>
        <p:spPr/>
      </p:pic>
      <p:sp>
        <p:nvSpPr>
          <p:cNvPr id="3" name="Title 2"/>
          <p:cNvSpPr>
            <a:spLocks noGrp="1"/>
          </p:cNvSpPr>
          <p:nvPr>
            <p:ph type="title"/>
          </p:nvPr>
        </p:nvSpPr>
        <p:spPr/>
        <p:txBody>
          <a:bodyPr/>
          <a:lstStyle/>
          <a:p>
            <a:r>
              <a:rPr lang="en-US" dirty="0"/>
              <a:t>Writing the Decision</a:t>
            </a:r>
          </a:p>
        </p:txBody>
      </p:sp>
      <p:sp>
        <p:nvSpPr>
          <p:cNvPr id="4" name="Text Placeholder 3"/>
          <p:cNvSpPr>
            <a:spLocks noGrp="1"/>
          </p:cNvSpPr>
          <p:nvPr>
            <p:ph type="body" sz="quarter" idx="32"/>
          </p:nvPr>
        </p:nvSpPr>
        <p:spPr/>
        <p:txBody>
          <a:bodyPr/>
          <a:lstStyle/>
          <a:p>
            <a:r>
              <a:rPr lang="en-US" dirty="0"/>
              <a:t>Show your work, and get credit for your good thinking!</a:t>
            </a:r>
          </a:p>
        </p:txBody>
      </p:sp>
    </p:spTree>
    <p:extLst>
      <p:ext uri="{BB962C8B-B14F-4D97-AF65-F5344CB8AC3E}">
        <p14:creationId xmlns:p14="http://schemas.microsoft.com/office/powerpoint/2010/main" val="304636613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Elements in the Policy for the Written Decision (1)</a:t>
            </a:r>
            <a:endParaRPr lang="en-US" sz="2800" dirty="0"/>
          </a:p>
        </p:txBody>
      </p:sp>
      <p:sp>
        <p:nvSpPr>
          <p:cNvPr id="3" name="Text Placeholder 2"/>
          <p:cNvSpPr>
            <a:spLocks noGrp="1"/>
          </p:cNvSpPr>
          <p:nvPr>
            <p:ph type="body" sz="quarter" idx="17"/>
          </p:nvPr>
        </p:nvSpPr>
        <p:spPr/>
        <p:txBody>
          <a:bodyPr>
            <a:normAutofit lnSpcReduction="10000"/>
          </a:bodyPr>
          <a:lstStyle/>
          <a:p>
            <a:pPr marL="514350" indent="-514350">
              <a:spcBef>
                <a:spcPts val="0"/>
              </a:spcBef>
              <a:spcAft>
                <a:spcPts val="1800"/>
              </a:spcAft>
              <a:buFont typeface="+mj-lt"/>
              <a:buAutoNum type="arabicPeriod"/>
            </a:pPr>
            <a:r>
              <a:rPr lang="en-US" sz="3200" dirty="0">
                <a:solidFill>
                  <a:schemeClr val="tx1"/>
                </a:solidFill>
              </a:rPr>
              <a:t>Identification of the allegations potentially constituting sexual harassment as defined in this Policy;</a:t>
            </a:r>
          </a:p>
          <a:p>
            <a:pPr marL="514350" indent="-514350">
              <a:spcBef>
                <a:spcPts val="0"/>
              </a:spcBef>
              <a:spcAft>
                <a:spcPts val="1800"/>
              </a:spcAft>
              <a:buFont typeface="+mj-lt"/>
              <a:buAutoNum type="arabicPeriod"/>
            </a:pPr>
            <a:r>
              <a:rPr lang="en-US" sz="3200" dirty="0">
                <a:solidFill>
                  <a:schemeClr val="tx1"/>
                </a:solidFill>
              </a:rPr>
              <a:t>A description of the procedural steps taken, from the receipt of the formal complaint through the determination, including any notifications to the parties, interviews with parties and witnesses, site visits, methods used to gather other evidence, and hearings held;</a:t>
            </a:r>
          </a:p>
          <a:p>
            <a:pPr marL="514350" indent="-514350">
              <a:spcBef>
                <a:spcPts val="0"/>
              </a:spcBef>
              <a:spcAft>
                <a:spcPts val="1800"/>
              </a:spcAft>
              <a:buFont typeface="+mj-lt"/>
              <a:buAutoNum type="arabicPeriod"/>
            </a:pPr>
            <a:r>
              <a:rPr lang="en-US" sz="3200" dirty="0">
                <a:solidFill>
                  <a:schemeClr val="tx1"/>
                </a:solidFill>
              </a:rPr>
              <a:t>Findings of facts supporting the determination;</a:t>
            </a:r>
          </a:p>
        </p:txBody>
      </p:sp>
    </p:spTree>
    <p:extLst>
      <p:ext uri="{BB962C8B-B14F-4D97-AF65-F5344CB8AC3E}">
        <p14:creationId xmlns:p14="http://schemas.microsoft.com/office/powerpoint/2010/main" val="405845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Elements in the Policy for the Written Decision (2)</a:t>
            </a:r>
          </a:p>
        </p:txBody>
      </p:sp>
      <p:sp>
        <p:nvSpPr>
          <p:cNvPr id="3" name="Text Placeholder 2"/>
          <p:cNvSpPr>
            <a:spLocks noGrp="1"/>
          </p:cNvSpPr>
          <p:nvPr>
            <p:ph type="body" sz="quarter" idx="17"/>
          </p:nvPr>
        </p:nvSpPr>
        <p:spPr/>
        <p:txBody>
          <a:bodyPr>
            <a:normAutofit fontScale="92500" lnSpcReduction="20000"/>
          </a:bodyPr>
          <a:lstStyle/>
          <a:p>
            <a:pPr marL="514350" indent="-514350">
              <a:spcBef>
                <a:spcPts val="0"/>
              </a:spcBef>
              <a:spcAft>
                <a:spcPts val="1800"/>
              </a:spcAft>
              <a:buFont typeface="+mj-lt"/>
              <a:buAutoNum type="arabicPeriod" startAt="4"/>
            </a:pPr>
            <a:r>
              <a:rPr lang="en-US" sz="3200" dirty="0">
                <a:solidFill>
                  <a:schemeClr val="tx1"/>
                </a:solidFill>
              </a:rPr>
              <a:t>Conclusions regarding the application of the Policy to the facts;</a:t>
            </a:r>
          </a:p>
          <a:p>
            <a:pPr marL="514350" indent="-514350">
              <a:spcBef>
                <a:spcPts val="0"/>
              </a:spcBef>
              <a:spcAft>
                <a:spcPts val="1800"/>
              </a:spcAft>
              <a:buFont typeface="+mj-lt"/>
              <a:buAutoNum type="arabicPeriod" startAt="4"/>
            </a:pPr>
            <a:r>
              <a:rPr lang="en-US" sz="3200" dirty="0">
                <a:solidFill>
                  <a:schemeClr val="tx1"/>
                </a:solidFill>
              </a:rPr>
              <a:t>Rational for the result of each allegations and any determination about the responsibility</a:t>
            </a:r>
          </a:p>
          <a:p>
            <a:pPr marL="514350" indent="-514350">
              <a:spcBef>
                <a:spcPts val="0"/>
              </a:spcBef>
              <a:spcAft>
                <a:spcPts val="1800"/>
              </a:spcAft>
              <a:buFont typeface="+mj-lt"/>
              <a:buAutoNum type="arabicPeriod" startAt="4"/>
            </a:pPr>
            <a:r>
              <a:rPr lang="en-US" sz="3200" dirty="0">
                <a:solidFill>
                  <a:schemeClr val="tx1"/>
                </a:solidFill>
              </a:rPr>
              <a:t>Any sanctions and whether the remedies designed to restore or preserve equal access to the University’s education program or activity will be provided by the University to the Complainant; and</a:t>
            </a:r>
          </a:p>
          <a:p>
            <a:pPr marL="514350" indent="-514350">
              <a:spcBef>
                <a:spcPts val="0"/>
              </a:spcBef>
              <a:spcAft>
                <a:spcPts val="1800"/>
              </a:spcAft>
              <a:buFont typeface="+mj-lt"/>
              <a:buAutoNum type="arabicPeriod" startAt="4"/>
            </a:pPr>
            <a:r>
              <a:rPr lang="en-US" sz="3200" dirty="0">
                <a:solidFill>
                  <a:schemeClr val="tx1"/>
                </a:solidFill>
              </a:rPr>
              <a:t>Appeal procedures and bases for appeal</a:t>
            </a:r>
          </a:p>
        </p:txBody>
      </p:sp>
    </p:spTree>
    <p:extLst>
      <p:ext uri="{BB962C8B-B14F-4D97-AF65-F5344CB8AC3E}">
        <p14:creationId xmlns:p14="http://schemas.microsoft.com/office/powerpoint/2010/main" val="966448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Timely decision</a:t>
            </a:r>
          </a:p>
        </p:txBody>
      </p:sp>
      <p:sp>
        <p:nvSpPr>
          <p:cNvPr id="3" name="Text Placeholder 2"/>
          <p:cNvSpPr>
            <a:spLocks noGrp="1"/>
          </p:cNvSpPr>
          <p:nvPr>
            <p:ph type="body" sz="quarter" idx="17"/>
          </p:nvPr>
        </p:nvSpPr>
        <p:spPr/>
        <p:txBody>
          <a:bodyPr>
            <a:normAutofit/>
          </a:bodyPr>
          <a:lstStyle/>
          <a:p>
            <a:pPr>
              <a:spcBef>
                <a:spcPts val="0"/>
              </a:spcBef>
              <a:spcAft>
                <a:spcPts val="1800"/>
              </a:spcAft>
            </a:pPr>
            <a:r>
              <a:rPr lang="en-US" sz="3200" dirty="0">
                <a:solidFill>
                  <a:schemeClr val="tx1"/>
                </a:solidFill>
              </a:rPr>
              <a:t>Policy provides 10 business days for Hearing Panel to issue written decision</a:t>
            </a:r>
          </a:p>
        </p:txBody>
      </p:sp>
    </p:spTree>
    <p:extLst>
      <p:ext uri="{BB962C8B-B14F-4D97-AF65-F5344CB8AC3E}">
        <p14:creationId xmlns:p14="http://schemas.microsoft.com/office/powerpoint/2010/main" val="356387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tos of a filing cabinet up close to see the top of a file in a drawer with the caption &quot;Case Closed&quot;" title="Filing cabinet"/>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a:t>Finalizing Our Case</a:t>
            </a:r>
          </a:p>
        </p:txBody>
      </p:sp>
      <p:sp>
        <p:nvSpPr>
          <p:cNvPr id="4" name="Text Placeholder 3"/>
          <p:cNvSpPr>
            <a:spLocks noGrp="1"/>
          </p:cNvSpPr>
          <p:nvPr>
            <p:ph type="body" sz="quarter" idx="32"/>
          </p:nvPr>
        </p:nvSpPr>
        <p:spPr/>
        <p:txBody>
          <a:bodyPr/>
          <a:lstStyle/>
          <a:p>
            <a:r>
              <a:rPr lang="en-US" dirty="0"/>
              <a:t>How Do We Decide?</a:t>
            </a:r>
          </a:p>
        </p:txBody>
      </p:sp>
    </p:spTree>
    <p:extLst>
      <p:ext uri="{BB962C8B-B14F-4D97-AF65-F5344CB8AC3E}">
        <p14:creationId xmlns:p14="http://schemas.microsoft.com/office/powerpoint/2010/main" val="297188073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Making OUR Decision</a:t>
            </a:r>
            <a:endParaRPr lang="en-US" sz="3100" dirty="0"/>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500" dirty="0"/>
              <a:t>Questions to consider:</a:t>
            </a:r>
          </a:p>
          <a:p>
            <a:pPr marL="800100" lvl="1" indent="-342900">
              <a:spcBef>
                <a:spcPts val="0"/>
              </a:spcBef>
              <a:spcAft>
                <a:spcPts val="1200"/>
              </a:spcAft>
            </a:pPr>
            <a:r>
              <a:rPr lang="en-US" sz="2000" dirty="0"/>
              <a:t>Were they dating at the time of the incident?</a:t>
            </a:r>
          </a:p>
          <a:p>
            <a:pPr marL="800100" lvl="1" indent="-342900">
              <a:spcBef>
                <a:spcPts val="0"/>
              </a:spcBef>
              <a:spcAft>
                <a:spcPts val="1200"/>
              </a:spcAft>
            </a:pPr>
            <a:r>
              <a:rPr lang="en-US" sz="2000" dirty="0"/>
              <a:t>Did Jesse grab Charlie’s arms?</a:t>
            </a:r>
          </a:p>
          <a:p>
            <a:pPr marL="1257300" lvl="2" indent="-342900">
              <a:spcBef>
                <a:spcPts val="0"/>
              </a:spcBef>
              <a:spcAft>
                <a:spcPts val="1200"/>
              </a:spcAft>
            </a:pPr>
            <a:r>
              <a:rPr lang="en-US" sz="1800" dirty="0"/>
              <a:t>If so, was this “violence”?</a:t>
            </a:r>
          </a:p>
          <a:p>
            <a:pPr marL="800100" lvl="1" indent="-342900">
              <a:spcBef>
                <a:spcPts val="0"/>
              </a:spcBef>
              <a:spcAft>
                <a:spcPts val="1200"/>
              </a:spcAft>
            </a:pPr>
            <a:r>
              <a:rPr lang="en-US" sz="2000" dirty="0"/>
              <a:t>Did Jesse slap Charlie’s face?</a:t>
            </a:r>
          </a:p>
          <a:p>
            <a:pPr marL="1257300" lvl="2" indent="-342900">
              <a:spcBef>
                <a:spcPts val="0"/>
              </a:spcBef>
              <a:spcAft>
                <a:spcPts val="1200"/>
              </a:spcAft>
            </a:pPr>
            <a:r>
              <a:rPr lang="en-US" sz="1800" dirty="0"/>
              <a:t>If so, was this “violence”?</a:t>
            </a:r>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2621045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If you are having trouble</a:t>
            </a:r>
            <a:endParaRPr lang="en-US" sz="31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500" dirty="0"/>
              <a:t>Consider making a list of what you are sure about that relates to the question you are considering.</a:t>
            </a:r>
          </a:p>
          <a:p>
            <a:pPr marL="342900" indent="-342900">
              <a:spcBef>
                <a:spcPts val="0"/>
              </a:spcBef>
              <a:spcAft>
                <a:spcPts val="1200"/>
              </a:spcAft>
              <a:buFont typeface="Arial" panose="020B0604020202020204" pitchFamily="34" charset="0"/>
              <a:buChar char="•"/>
            </a:pPr>
            <a:r>
              <a:rPr lang="en-US" sz="2500" dirty="0"/>
              <a:t>Make a list of what facts are disputed.</a:t>
            </a:r>
          </a:p>
          <a:p>
            <a:pPr marL="342900" indent="-342900">
              <a:spcBef>
                <a:spcPts val="0"/>
              </a:spcBef>
              <a:spcAft>
                <a:spcPts val="1200"/>
              </a:spcAft>
              <a:buFont typeface="Arial" panose="020B0604020202020204" pitchFamily="34" charset="0"/>
              <a:buChar char="•"/>
            </a:pPr>
            <a:r>
              <a:rPr lang="en-US" sz="2500" dirty="0"/>
              <a:t>Focus on resolving the disputed facts by a preponderance of the evidence.</a:t>
            </a:r>
          </a:p>
          <a:p>
            <a:pPr marL="342900" indent="-342900">
              <a:spcBef>
                <a:spcPts val="0"/>
              </a:spcBef>
              <a:spcAft>
                <a:spcPts val="1200"/>
              </a:spcAft>
              <a:buFont typeface="Arial" panose="020B0604020202020204" pitchFamily="34" charset="0"/>
              <a:buChar char="•"/>
            </a:pPr>
            <a:r>
              <a:rPr lang="en-US" sz="2500" dirty="0"/>
              <a:t>When you have the facts decided, the policy language should be much easier to apply.</a:t>
            </a:r>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407370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descr="Questions?" hidden="1" title="Questions?"/>
          <p:cNvSpPr>
            <a:spLocks noGrp="1"/>
          </p:cNvSpPr>
          <p:nvPr>
            <p:ph type="pic" sz="quarter" idx="10"/>
          </p:nvPr>
        </p:nvSpPr>
        <p:spPr>
          <a:xfrm>
            <a:off x="0" y="0"/>
            <a:ext cx="12192000" cy="6858000"/>
          </a:xfrm>
        </p:spPr>
      </p:sp>
      <p:sp>
        <p:nvSpPr>
          <p:cNvPr id="2" name="Title 1" hidden="1"/>
          <p:cNvSpPr>
            <a:spLocks noGrp="1"/>
          </p:cNvSpPr>
          <p:nvPr>
            <p:ph type="title" idx="4294967295"/>
          </p:nvPr>
        </p:nvSpPr>
        <p:spPr>
          <a:xfrm>
            <a:off x="0" y="685800"/>
            <a:ext cx="8340725" cy="990600"/>
          </a:xfrm>
        </p:spPr>
        <p:txBody>
          <a:bodyPr>
            <a:normAutofit/>
          </a:bodyPr>
          <a:lstStyle/>
          <a:p>
            <a:endParaRPr lang="en-US" dirty="0"/>
          </a:p>
        </p:txBody>
      </p:sp>
      <p:sp>
        <p:nvSpPr>
          <p:cNvPr id="3" name="Text Placeholder 2" hidden="1" title="Questions?"/>
          <p:cNvSpPr>
            <a:spLocks noGrp="1"/>
          </p:cNvSpPr>
          <p:nvPr>
            <p:ph type="body" sz="quarter" idx="4294967295"/>
          </p:nvPr>
        </p:nvSpPr>
        <p:spPr>
          <a:xfrm>
            <a:off x="3851275" y="1828800"/>
            <a:ext cx="8340725" cy="3722688"/>
          </a:xfrm>
        </p:spPr>
        <p:txBody>
          <a:bodyPr>
            <a:normAutofit/>
          </a:bodyPr>
          <a:lstStyle/>
          <a:p>
            <a:endParaRPr lang="en-US" b="1" dirty="0"/>
          </a:p>
          <a:p>
            <a:endParaRPr lang="en-US" b="1" dirty="0">
              <a:solidFill>
                <a:schemeClr val="tx1"/>
              </a:solidFill>
            </a:endParaRPr>
          </a:p>
          <a:p>
            <a:endParaRPr lang="en-US" dirty="0"/>
          </a:p>
        </p:txBody>
      </p:sp>
      <p:pic>
        <p:nvPicPr>
          <p:cNvPr id="5" name="Picture 4" descr="Photo of multiple hands holding up question marks " title="Question marks"/>
          <p:cNvPicPr>
            <a:picLocks noChangeAspect="1"/>
          </p:cNvPicPr>
          <p:nvPr/>
        </p:nvPicPr>
        <p:blipFill>
          <a:blip r:embed="rId3"/>
          <a:stretch>
            <a:fillRect/>
          </a:stretch>
        </p:blipFill>
        <p:spPr>
          <a:xfrm>
            <a:off x="0" y="0"/>
            <a:ext cx="12192000" cy="7066701"/>
          </a:xfrm>
          <a:prstGeom prst="rect">
            <a:avLst/>
          </a:prstGeom>
        </p:spPr>
      </p:pic>
    </p:spTree>
    <p:extLst>
      <p:ext uri="{BB962C8B-B14F-4D97-AF65-F5344CB8AC3E}">
        <p14:creationId xmlns:p14="http://schemas.microsoft.com/office/powerpoint/2010/main" val="41312453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Overarching Themes (1)</a:t>
            </a:r>
          </a:p>
        </p:txBody>
      </p:sp>
      <p:sp>
        <p:nvSpPr>
          <p:cNvPr id="8" name="Text Placeholder 7"/>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en-US" sz="3600" dirty="0"/>
              <a:t>“Follow your policies.  Follow your process.”</a:t>
            </a:r>
          </a:p>
          <a:p>
            <a:pPr marL="457200" indent="-457200">
              <a:buFont typeface="Arial" panose="020B0604020202020204" pitchFamily="34" charset="0"/>
              <a:buChar char="•"/>
            </a:pPr>
            <a:r>
              <a:rPr lang="en-US" sz="3600" dirty="0"/>
              <a:t>Monitor the emotional temperature of the case.</a:t>
            </a:r>
          </a:p>
          <a:p>
            <a:pPr marL="457200" indent="-457200">
              <a:buFont typeface="Arial" panose="020B0604020202020204" pitchFamily="34" charset="0"/>
              <a:buChar char="•"/>
            </a:pPr>
            <a:r>
              <a:rPr lang="en-US" sz="3600" dirty="0"/>
              <a:t>Provide regular updates.</a:t>
            </a:r>
          </a:p>
          <a:p>
            <a:pPr marL="914400" lvl="1" indent="-457200"/>
            <a:r>
              <a:rPr lang="en-US" sz="3400" dirty="0"/>
              <a:t>“If they don’t hear from you, they’ll assume that you’re doing nothing or actively working against them.”</a:t>
            </a:r>
          </a:p>
          <a:p>
            <a:pPr marL="457200" indent="-457200">
              <a:buFont typeface="Arial" panose="020B0604020202020204" pitchFamily="34" charset="0"/>
              <a:buChar char="•"/>
            </a:pPr>
            <a:r>
              <a:rPr lang="en-US" sz="3600" dirty="0"/>
              <a:t>Be mindful of any language that might suggest predetermination (e.g. perpetrator, victim).</a:t>
            </a:r>
          </a:p>
          <a:p>
            <a:endParaRPr lang="en-US" sz="3400" dirty="0"/>
          </a:p>
        </p:txBody>
      </p:sp>
    </p:spTree>
    <p:extLst>
      <p:ext uri="{BB962C8B-B14F-4D97-AF65-F5344CB8AC3E}">
        <p14:creationId xmlns:p14="http://schemas.microsoft.com/office/powerpoint/2010/main" val="295211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091" y="536910"/>
            <a:ext cx="11122193" cy="721896"/>
          </a:xfrm>
        </p:spPr>
        <p:txBody>
          <a:bodyPr>
            <a:normAutofit fontScale="90000"/>
          </a:bodyPr>
          <a:lstStyle/>
          <a:p>
            <a:r>
              <a:rPr lang="en-US" dirty="0"/>
              <a:t>Role:  Hearing Panel Member</a:t>
            </a:r>
          </a:p>
        </p:txBody>
      </p:sp>
      <p:sp>
        <p:nvSpPr>
          <p:cNvPr id="8" name="Text Placeholder 7"/>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en-US" sz="3600" dirty="0"/>
              <a:t>Reviews the evidence file, final investigation report, and responses of the parties</a:t>
            </a:r>
          </a:p>
          <a:p>
            <a:pPr marL="457200" indent="-457200">
              <a:buFont typeface="Arial" panose="020B0604020202020204" pitchFamily="34" charset="0"/>
              <a:buChar char="•"/>
            </a:pPr>
            <a:r>
              <a:rPr lang="en-US" sz="3600" dirty="0"/>
              <a:t>Considers what is missing, what is unclear, and what elements are disputed</a:t>
            </a:r>
          </a:p>
          <a:p>
            <a:pPr marL="457200" indent="-457200">
              <a:buFont typeface="Arial" panose="020B0604020202020204" pitchFamily="34" charset="0"/>
              <a:buChar char="•"/>
            </a:pPr>
            <a:r>
              <a:rPr lang="en-US" sz="3600" dirty="0"/>
              <a:t>Asks relevant questions at hearing, adjusting as other questions are asked</a:t>
            </a:r>
          </a:p>
          <a:p>
            <a:pPr marL="457200" indent="-457200">
              <a:buFont typeface="Arial" panose="020B0604020202020204" pitchFamily="34" charset="0"/>
              <a:buChar char="•"/>
            </a:pPr>
            <a:r>
              <a:rPr lang="en-US" sz="3600" dirty="0"/>
              <a:t>Is neutral in both the manner they act and the questions they asked</a:t>
            </a:r>
          </a:p>
          <a:p>
            <a:pPr marL="457200" indent="-457200">
              <a:buFont typeface="Arial" panose="020B0604020202020204" pitchFamily="34" charset="0"/>
              <a:buChar char="•"/>
            </a:pPr>
            <a:endParaRPr lang="en-US" sz="3600" dirty="0"/>
          </a:p>
          <a:p>
            <a:pPr marL="914400" lvl="1" indent="-457200"/>
            <a:endParaRPr lang="en-US" sz="3200" dirty="0"/>
          </a:p>
        </p:txBody>
      </p:sp>
    </p:spTree>
    <p:extLst>
      <p:ext uri="{BB962C8B-B14F-4D97-AF65-F5344CB8AC3E}">
        <p14:creationId xmlns:p14="http://schemas.microsoft.com/office/powerpoint/2010/main" val="115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091" y="536910"/>
            <a:ext cx="11122193" cy="721896"/>
          </a:xfrm>
        </p:spPr>
        <p:txBody>
          <a:bodyPr>
            <a:normAutofit fontScale="90000"/>
          </a:bodyPr>
          <a:lstStyle/>
          <a:p>
            <a:r>
              <a:rPr lang="en-US" dirty="0"/>
              <a:t>Hearing Panel Member: Your Goal</a:t>
            </a:r>
          </a:p>
        </p:txBody>
      </p:sp>
      <p:sp>
        <p:nvSpPr>
          <p:cNvPr id="8" name="Text Placeholder 7"/>
          <p:cNvSpPr>
            <a:spLocks noGrp="1"/>
          </p:cNvSpPr>
          <p:nvPr>
            <p:ph type="body" sz="quarter" idx="17"/>
          </p:nvPr>
        </p:nvSpPr>
        <p:spPr/>
        <p:txBody>
          <a:bodyPr>
            <a:normAutofit fontScale="92500" lnSpcReduction="10000"/>
          </a:bodyPr>
          <a:lstStyle/>
          <a:p>
            <a:pPr marL="457200" indent="-457200">
              <a:buFont typeface="Arial" panose="020B0604020202020204" pitchFamily="34" charset="0"/>
              <a:buChar char="•"/>
            </a:pPr>
            <a:r>
              <a:rPr lang="en-US" sz="3600" dirty="0"/>
              <a:t>Have enough information on every element of every charge so that you can render a decision by a preponderance of the evidence</a:t>
            </a:r>
          </a:p>
          <a:p>
            <a:pPr marL="457200" indent="-457200">
              <a:buFont typeface="Arial" panose="020B0604020202020204" pitchFamily="34" charset="0"/>
              <a:buChar char="•"/>
            </a:pPr>
            <a:r>
              <a:rPr lang="en-US" sz="3600" dirty="0"/>
              <a:t>Have enough information to make decisions regarding the credibility of the parties and witnesses</a:t>
            </a:r>
          </a:p>
          <a:p>
            <a:pPr marL="457200" indent="-457200">
              <a:buFont typeface="Arial" panose="020B0604020202020204" pitchFamily="34" charset="0"/>
              <a:buChar char="•"/>
            </a:pPr>
            <a:r>
              <a:rPr lang="en-US" sz="3600" dirty="0"/>
              <a:t>Make relevancy determinations after every question asked by the advisors</a:t>
            </a:r>
          </a:p>
          <a:p>
            <a:pPr marL="457200" indent="-457200">
              <a:buFont typeface="Arial" panose="020B0604020202020204" pitchFamily="34" charset="0"/>
              <a:buChar char="•"/>
            </a:pPr>
            <a:r>
              <a:rPr lang="en-US" sz="3600" dirty="0"/>
              <a:t>Maintain decorum at all times, by all participants</a:t>
            </a:r>
          </a:p>
          <a:p>
            <a:pPr marL="457200" indent="-457200">
              <a:buFont typeface="Arial" panose="020B0604020202020204" pitchFamily="34" charset="0"/>
              <a:buChar char="•"/>
            </a:pPr>
            <a:endParaRPr lang="en-US" sz="3600" dirty="0"/>
          </a:p>
          <a:p>
            <a:pPr marL="914400" lvl="1" indent="-457200"/>
            <a:endParaRPr lang="en-US" sz="3200" dirty="0"/>
          </a:p>
        </p:txBody>
      </p:sp>
    </p:spTree>
    <p:extLst>
      <p:ext uri="{BB962C8B-B14F-4D97-AF65-F5344CB8AC3E}">
        <p14:creationId xmlns:p14="http://schemas.microsoft.com/office/powerpoint/2010/main" val="231331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8</a:t>
            </a:fld>
            <a:endParaRPr lang="en-US" sz="1100" dirty="0">
              <a:solidFill>
                <a:srgbClr val="00355F"/>
              </a:solidFill>
            </a:endParaRPr>
          </a:p>
        </p:txBody>
      </p:sp>
      <p:sp>
        <p:nvSpPr>
          <p:cNvPr id="12" name="Footer Placeholder 11"/>
          <p:cNvSpPr>
            <a:spLocks noGrp="1"/>
          </p:cNvSpPr>
          <p:nvPr>
            <p:ph type="ftr" sz="quarter" idx="3"/>
          </p:nvPr>
        </p:nvSpPr>
        <p:spPr/>
        <p:txBody>
          <a:bodyPr/>
          <a:lstStyle/>
          <a:p>
            <a:pPr algn="l"/>
            <a:r>
              <a:rPr lang="en-US" dirty="0"/>
              <a:t>Bricker &amp; Eckler LLP © 2020</a:t>
            </a:r>
          </a:p>
        </p:txBody>
      </p:sp>
      <p:grpSp>
        <p:nvGrpSpPr>
          <p:cNvPr id="13" name="Group 12" descr="This flow chart shows that first, a report comes in and supportive measures are offered.  &#10;&#10;If a complainant chooses to move forward with a formal complaint, they can proceed with informal resolution, a dismissal (with or without moving to a non-Title IX process), or go through a formal grievance process.&#10;&#10;The formal grievance process includes an investigation, hearing, determination, and appeal."/>
          <p:cNvGrpSpPr/>
          <p:nvPr/>
        </p:nvGrpSpPr>
        <p:grpSpPr>
          <a:xfrm>
            <a:off x="1828800" y="1828801"/>
            <a:ext cx="8586720" cy="4416471"/>
            <a:chOff x="183279" y="1858628"/>
            <a:chExt cx="8774713" cy="4721271"/>
          </a:xfrm>
        </p:grpSpPr>
        <p:sp>
          <p:nvSpPr>
            <p:cNvPr id="3" name="Rectangle 2"/>
            <p:cNvSpPr/>
            <p:nvPr/>
          </p:nvSpPr>
          <p:spPr>
            <a:xfrm>
              <a:off x="4788114" y="2769899"/>
              <a:ext cx="4169878" cy="3810000"/>
            </a:xfrm>
            <a:prstGeom prst="rect">
              <a:avLst/>
            </a:prstGeom>
            <a:solidFill>
              <a:srgbClr val="588AB6"/>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2000" b="1" dirty="0"/>
                <a:t>Formal Grievance Process </a:t>
              </a:r>
            </a:p>
          </p:txBody>
        </p:sp>
        <p:cxnSp>
          <p:nvCxnSpPr>
            <p:cNvPr id="38" name="Straight Arrow Connector 37"/>
            <p:cNvCxnSpPr>
              <a:stCxn id="4" idx="3"/>
              <a:endCxn id="19" idx="1"/>
            </p:cNvCxnSpPr>
            <p:nvPr/>
          </p:nvCxnSpPr>
          <p:spPr>
            <a:xfrm flipV="1">
              <a:off x="1456703" y="4674899"/>
              <a:ext cx="395198" cy="90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178577" y="5982682"/>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Appeal</a:t>
              </a:r>
            </a:p>
          </p:txBody>
        </p:sp>
        <p:pic>
          <p:nvPicPr>
            <p:cNvPr id="30" name="Picture 2" descr="750bc3e4-a838-49e5-882d-e75955849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509" y="58940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a:off x="7186750" y="5634166"/>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35190" y="505472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Determination</a:t>
              </a:r>
            </a:p>
          </p:txBody>
        </p:sp>
        <p:cxnSp>
          <p:nvCxnSpPr>
            <p:cNvPr id="25" name="Straight Arrow Connector 24"/>
            <p:cNvCxnSpPr/>
            <p:nvPr/>
          </p:nvCxnSpPr>
          <p:spPr>
            <a:xfrm>
              <a:off x="7230137" y="4674899"/>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9" name="Picture 3" descr="4941a1ba-220b-42e9-be26-5be4e8a524a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004" y="4948366"/>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185107" y="4077938"/>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Hearing</a:t>
              </a:r>
            </a:p>
          </p:txBody>
        </p:sp>
        <p:pic>
          <p:nvPicPr>
            <p:cNvPr id="28" name="Picture 2" descr="d85f4244-fa96-4c0e-951f-dcedc14ea6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896" y="399814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7186750" y="3699790"/>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138137" y="316639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Investigation</a:t>
              </a:r>
            </a:p>
          </p:txBody>
        </p:sp>
        <p:pic>
          <p:nvPicPr>
            <p:cNvPr id="23" name="Picture 2" descr="3313bcb6-d6b2-48e2-9818-8b8f94ae4a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474" y="316639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a:stCxn id="2" idx="3"/>
              <a:endCxn id="3" idx="1"/>
            </p:cNvCxnSpPr>
            <p:nvPr/>
          </p:nvCxnSpPr>
          <p:spPr>
            <a:xfrm flipV="1">
              <a:off x="4320563" y="4674899"/>
              <a:ext cx="467551" cy="9042"/>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66101" y="5499184"/>
              <a:ext cx="3101569"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a:latin typeface="Arial" panose="020B0604020202020204" pitchFamily="34" charset="0"/>
                  <a:cs typeface="Arial" panose="020B0604020202020204" pitchFamily="34" charset="0"/>
                </a:rPr>
                <a:t>Dismissal to </a:t>
              </a:r>
            </a:p>
            <a:p>
              <a:pPr algn="r"/>
              <a:r>
                <a:rPr lang="en-US" sz="1600" dirty="0">
                  <a:latin typeface="Arial" panose="020B0604020202020204" pitchFamily="34" charset="0"/>
                  <a:cs typeface="Arial" panose="020B0604020202020204" pitchFamily="34" charset="0"/>
                </a:rPr>
                <a:t>Other Procedures</a:t>
              </a:r>
            </a:p>
          </p:txBody>
        </p:sp>
        <p:pic>
          <p:nvPicPr>
            <p:cNvPr id="22" name="Picture 2" descr="7127dc67-1be5-4936-9ea0-8a51d820dd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6101" y="5477222"/>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41"/>
            <p:cNvCxnSpPr>
              <a:stCxn id="2" idx="2"/>
            </p:cNvCxnSpPr>
            <p:nvPr/>
          </p:nvCxnSpPr>
          <p:spPr>
            <a:xfrm>
              <a:off x="3116896" y="5064941"/>
              <a:ext cx="0" cy="434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83775" y="3111569"/>
              <a:ext cx="2286000"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400" spc="-30" dirty="0">
                  <a:latin typeface="Arial" panose="020B0604020202020204" pitchFamily="34" charset="0"/>
                  <a:cs typeface="Arial" panose="020B0604020202020204" pitchFamily="34" charset="0"/>
                </a:rPr>
                <a:t>Informal Resolution</a:t>
              </a:r>
            </a:p>
          </p:txBody>
        </p:sp>
        <p:pic>
          <p:nvPicPr>
            <p:cNvPr id="31" name="Picture 2" descr="711e0620-6a52-40f3-899d-f326ee4d25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5720" y="314116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a:stCxn id="2" idx="0"/>
              <a:endCxn id="10" idx="2"/>
            </p:cNvCxnSpPr>
            <p:nvPr/>
          </p:nvCxnSpPr>
          <p:spPr>
            <a:xfrm flipV="1">
              <a:off x="3116896" y="3835469"/>
              <a:ext cx="9879" cy="46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13229" y="4302941"/>
              <a:ext cx="2407334" cy="7620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a:latin typeface="Arial" panose="020B0604020202020204" pitchFamily="34" charset="0"/>
                  <a:cs typeface="Arial" panose="020B0604020202020204" pitchFamily="34" charset="0"/>
                </a:rPr>
                <a:t>Formal Complaint </a:t>
              </a:r>
            </a:p>
          </p:txBody>
        </p:sp>
        <p:pic>
          <p:nvPicPr>
            <p:cNvPr id="19" name="Picture 2" descr="2c40821a-a129-4839-a2ea-1cc4fd0161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901" y="43319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3279" y="4226471"/>
              <a:ext cx="1273424" cy="914940"/>
            </a:xfrm>
            <a:prstGeom prst="rect">
              <a:avLst/>
            </a:prstGeom>
            <a:solidFill>
              <a:schemeClr val="tx2"/>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Supportive Measures</a:t>
              </a:r>
            </a:p>
          </p:txBody>
        </p:sp>
        <p:cxnSp>
          <p:nvCxnSpPr>
            <p:cNvPr id="15" name="Straight Arrow Connector 14"/>
            <p:cNvCxnSpPr>
              <a:stCxn id="35" idx="2"/>
              <a:endCxn id="4" idx="0"/>
            </p:cNvCxnSpPr>
            <p:nvPr/>
          </p:nvCxnSpPr>
          <p:spPr>
            <a:xfrm>
              <a:off x="819991" y="2773568"/>
              <a:ext cx="0" cy="1452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4039" y="1858628"/>
              <a:ext cx="1151903" cy="914940"/>
            </a:xfrm>
            <a:prstGeom prst="rect">
              <a:avLst/>
            </a:prstGeom>
            <a:solidFill>
              <a:srgbClr val="588AB6"/>
            </a:solidFill>
            <a:ln w="92075">
              <a:solidFill>
                <a:srgbClr val="3E688D"/>
              </a:solidFill>
            </a:ln>
            <a:effectLst>
              <a:innerShdw blurRad="63500" dist="50800" dir="135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Report</a:t>
              </a:r>
            </a:p>
          </p:txBody>
        </p:sp>
      </p:grpSp>
      <p:sp>
        <p:nvSpPr>
          <p:cNvPr id="11" name="Title 10"/>
          <p:cNvSpPr>
            <a:spLocks noGrp="1"/>
          </p:cNvSpPr>
          <p:nvPr>
            <p:ph type="title"/>
          </p:nvPr>
        </p:nvSpPr>
        <p:spPr/>
        <p:txBody>
          <a:bodyPr>
            <a:normAutofit/>
          </a:bodyPr>
          <a:lstStyle/>
          <a:p>
            <a:r>
              <a:rPr lang="en-US" sz="4000" dirty="0"/>
              <a:t>Overview of the Process</a:t>
            </a:r>
          </a:p>
        </p:txBody>
      </p:sp>
    </p:spTree>
    <p:extLst>
      <p:ext uri="{BB962C8B-B14F-4D97-AF65-F5344CB8AC3E}">
        <p14:creationId xmlns:p14="http://schemas.microsoft.com/office/powerpoint/2010/main" val="947468978"/>
      </p:ext>
    </p:extLst>
  </p:cSld>
  <p:clrMapOvr>
    <a:masterClrMapping/>
  </p:clrMapOvr>
  <p:transition spd="slow">
    <p:wipe/>
  </p:transition>
</p:sld>
</file>

<file path=ppt/theme/theme1.xml><?xml version="1.0" encoding="utf-8"?>
<a:theme xmlns:a="http://schemas.openxmlformats.org/drawingml/2006/main" name="2019 Bricker Powerpoint THEME - Widescreen 2">
  <a:themeElements>
    <a:clrScheme name="2019 B&amp;E">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588AB6"/>
      </a:hlink>
      <a:folHlink>
        <a:srgbClr val="588A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linea" id="{072CF2CB-CE94-D647-BBCA-EAFD4283B638}" vid="{24945126-0E50-FF43-B7B7-0A51A7C5F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 B R I C K E R 2 ! 1 8 5 4 3 1 8 4 . 1 < / d o c u m e n t i d >  
     < s e n d e r i d > E B U T C < / s e n d e r i d >  
     < s e n d e r e m a i l > E B U T C H E R @ B R I C K E R . C O M < / s e n d e r e m a i l >  
     < l a s t m o d i f i e d > 2 0 2 3 - 0 3 - 2 8 T 1 6 : 5 8 : 5 7 . 0 0 0 0 0 0 0 - 0 4 : 0 0 < / l a s t m o d i f i e d >  
     < d a t a b a s e > B R I C K E R 2 < / d a t a b a s e >  
 < / p r o p e r t i e s > 
</file>

<file path=customXml/itemProps1.xml><?xml version="1.0" encoding="utf-8"?>
<ds:datastoreItem xmlns:ds="http://schemas.openxmlformats.org/officeDocument/2006/customXml" ds:itemID="{5A333780-EB69-41A1-97D8-CA4001960E1E}">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4957</TotalTime>
  <Words>4118</Words>
  <Application>Microsoft Office PowerPoint</Application>
  <PresentationFormat>Widescreen</PresentationFormat>
  <Paragraphs>422</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 Black</vt:lpstr>
      <vt:lpstr>Arial</vt:lpstr>
      <vt:lpstr>Courier New</vt:lpstr>
      <vt:lpstr>Calibri</vt:lpstr>
      <vt:lpstr>Open Sans</vt:lpstr>
      <vt:lpstr>2019 Bricker Powerpoint THEME - Widescreen 2</vt:lpstr>
      <vt:lpstr>PowerPoint Presentation</vt:lpstr>
      <vt:lpstr>Disclaimer </vt:lpstr>
      <vt:lpstr>Posting These Materials</vt:lpstr>
      <vt:lpstr>Today’s Agenda</vt:lpstr>
      <vt:lpstr>Overview of Roles and the Hearing: Conducting a Process That Protects and Holds Accountable</vt:lpstr>
      <vt:lpstr>Overarching Themes (1)</vt:lpstr>
      <vt:lpstr>Role:  Hearing Panel Member</vt:lpstr>
      <vt:lpstr>Hearing Panel Member: Your Goal</vt:lpstr>
      <vt:lpstr>Overview of the Process</vt:lpstr>
      <vt:lpstr>Hearing Process at University of Cincinnati – Enter Hearing Panel</vt:lpstr>
      <vt:lpstr>Hearing Process at University of Cincinnati – Investigation Report</vt:lpstr>
      <vt:lpstr>Hearing Process at University of Cincinnati – The Hearing Logistically</vt:lpstr>
      <vt:lpstr>Hearing Process at University of Cincinnati – Pre-Hearing Requirements</vt:lpstr>
      <vt:lpstr>Hearing Process at University of Cincinnati – Procedure – Hearing Script (1)</vt:lpstr>
      <vt:lpstr>Hearing Process at University of Cincinnati – Procedure – Hearing Script (2)</vt:lpstr>
      <vt:lpstr>Hearing Process at University of Cincinnati – Procedure – Hearing Script (3)</vt:lpstr>
      <vt:lpstr>Hearing Process at University of Cincinnati – Procedure – Hearing Script (4)</vt:lpstr>
      <vt:lpstr>Hearing Process at University of Cincinnati – Procedure – Hearing Script (5)</vt:lpstr>
      <vt:lpstr>Hearing Process at University of Cincinnati – Procedure – Hearing Script (6)</vt:lpstr>
      <vt:lpstr>A Note on Relevancy Determinations</vt:lpstr>
      <vt:lpstr>Another Note on Relevancy Determinations</vt:lpstr>
      <vt:lpstr>Hearing Process at University of Cincinnati – Procedure – Hearing Script (7)</vt:lpstr>
      <vt:lpstr>Review of the Investigation Report and Relevant Policy Language and Planning Questions for Parties and Witnesses</vt:lpstr>
      <vt:lpstr>Parties and Allegations – Review</vt:lpstr>
      <vt:lpstr>What else do we know is in the record?</vt:lpstr>
      <vt:lpstr>Policy at Issue</vt:lpstr>
      <vt:lpstr>Dating Violence by Element</vt:lpstr>
      <vt:lpstr>How Do You Choose Questions?</vt:lpstr>
      <vt:lpstr>What Don’t or Do You Know, Hearing Panel?</vt:lpstr>
      <vt:lpstr>Disputed Facts – A good place to start</vt:lpstr>
      <vt:lpstr>Make Your Plans</vt:lpstr>
      <vt:lpstr>Remember: Credibility Factors</vt:lpstr>
      <vt:lpstr>Mock Hearing</vt:lpstr>
      <vt:lpstr>How to Make a Good Decision</vt:lpstr>
      <vt:lpstr>Post-Hearing Procedures – Deliberating and Voting</vt:lpstr>
      <vt:lpstr>Deliberating Reminders (1 of 3)</vt:lpstr>
      <vt:lpstr>Deliberating Reminders (2 of 3)</vt:lpstr>
      <vt:lpstr>Deliberating Reminders (3 of 3)</vt:lpstr>
      <vt:lpstr>Standard of Evidence</vt:lpstr>
      <vt:lpstr>Objectively Evaluating Relevant Evidence</vt:lpstr>
      <vt:lpstr>Tips for Evaluating Evidence – Keep an Open Mind</vt:lpstr>
      <vt:lpstr>Tips for Evaluating Evidence – Sound, Reasoned Decision</vt:lpstr>
      <vt:lpstr>Tips for Evaluating Evidence – Consider All/Only Evidence</vt:lpstr>
      <vt:lpstr>Tips for Evaluating Evidence – Be Reasonable and Impartial</vt:lpstr>
      <vt:lpstr>Tips for Evaluating Evidence – Weight</vt:lpstr>
      <vt:lpstr>Tips for Evaluating Evidence – Credibility</vt:lpstr>
      <vt:lpstr>Tips for Evaluating Evidence – Draw Reasonable Inferences (1)</vt:lpstr>
      <vt:lpstr>Tips for Evaluating Evidence – Draw Reasonable Inferences (2)</vt:lpstr>
      <vt:lpstr>Tips for Evaluating Evidence – Don’t Consider Impact</vt:lpstr>
      <vt:lpstr>Writing the Decision</vt:lpstr>
      <vt:lpstr>Elements in the Policy for the Written Decision (1)</vt:lpstr>
      <vt:lpstr>Elements in the Policy for the Written Decision (2)</vt:lpstr>
      <vt:lpstr>Timely decision</vt:lpstr>
      <vt:lpstr>Finalizing Our Case</vt:lpstr>
      <vt:lpstr>Making OUR Decision</vt:lpstr>
      <vt:lpstr>If you are having trouble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dc:creator>
  <cp:lastModifiedBy>Adrienne Lyles</cp:lastModifiedBy>
  <cp:revision>503</cp:revision>
  <cp:lastPrinted>2023-03-27T20:05:51Z</cp:lastPrinted>
  <dcterms:created xsi:type="dcterms:W3CDTF">2017-02-27T16:11:59Z</dcterms:created>
  <dcterms:modified xsi:type="dcterms:W3CDTF">2023-03-28T21:23:30Z</dcterms:modified>
</cp:coreProperties>
</file>